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notesSlides/notesSlide9.xml" ContentType="application/vnd.openxmlformats-officedocument.presentationml.notesSlide+xml"/>
  <Override PartName="/ppt/tags/tag14.xml" ContentType="application/vnd.openxmlformats-officedocument.presentationml.tags+xml"/>
  <Override PartName="/ppt/notesSlides/notesSlide10.xml" ContentType="application/vnd.openxmlformats-officedocument.presentationml.notesSlide+xml"/>
  <Override PartName="/ppt/tags/tag15.xml" ContentType="application/vnd.openxmlformats-officedocument.presentationml.tags+xml"/>
  <Override PartName="/ppt/notesSlides/notesSlide11.xml" ContentType="application/vnd.openxmlformats-officedocument.presentationml.notesSlide+xml"/>
  <Override PartName="/ppt/tags/tag16.xml" ContentType="application/vnd.openxmlformats-officedocument.presentationml.tags+xml"/>
  <Override PartName="/ppt/notesSlides/notesSlide12.xml" ContentType="application/vnd.openxmlformats-officedocument.presentationml.notesSlide+xml"/>
  <Override PartName="/ppt/tags/tag17.xml" ContentType="application/vnd.openxmlformats-officedocument.presentationml.tags+xml"/>
  <Override PartName="/ppt/notesSlides/notesSlide13.xml" ContentType="application/vnd.openxmlformats-officedocument.presentationml.notesSlide+xml"/>
  <Override PartName="/ppt/tags/tag18.xml" ContentType="application/vnd.openxmlformats-officedocument.presentationml.tags+xml"/>
  <Override PartName="/ppt/notesSlides/notesSlide14.xml" ContentType="application/vnd.openxmlformats-officedocument.presentationml.notesSlide+xml"/>
  <Override PartName="/ppt/tags/tag19.xml" ContentType="application/vnd.openxmlformats-officedocument.presentationml.tags+xml"/>
  <Override PartName="/ppt/notesSlides/notesSlide15.xml" ContentType="application/vnd.openxmlformats-officedocument.presentationml.notesSlide+xml"/>
  <Override PartName="/ppt/tags/tag20.xml" ContentType="application/vnd.openxmlformats-officedocument.presentationml.tags+xml"/>
  <Override PartName="/ppt/notesSlides/notesSlide16.xml" ContentType="application/vnd.openxmlformats-officedocument.presentationml.notesSlide+xml"/>
  <Override PartName="/ppt/tags/tag21.xml" ContentType="application/vnd.openxmlformats-officedocument.presentationml.tags+xml"/>
  <Override PartName="/ppt/notesSlides/notesSlide17.xml" ContentType="application/vnd.openxmlformats-officedocument.presentationml.notesSlide+xml"/>
  <Override PartName="/ppt/tags/tag22.xml" ContentType="application/vnd.openxmlformats-officedocument.presentationml.tags+xml"/>
  <Override PartName="/ppt/notesSlides/notesSlide18.xml" ContentType="application/vnd.openxmlformats-officedocument.presentationml.notesSlide+xml"/>
  <Override PartName="/ppt/tags/tag23.xml" ContentType="application/vnd.openxmlformats-officedocument.presentationml.tags+xml"/>
  <Override PartName="/ppt/notesSlides/notesSlide19.xml" ContentType="application/vnd.openxmlformats-officedocument.presentationml.notesSlide+xml"/>
  <Override PartName="/ppt/tags/tag24.xml" ContentType="application/vnd.openxmlformats-officedocument.presentationml.tags+xml"/>
  <Override PartName="/ppt/notesSlides/notesSlide20.xml" ContentType="application/vnd.openxmlformats-officedocument.presentationml.notesSlide+xml"/>
  <Override PartName="/ppt/tags/tag25.xml" ContentType="application/vnd.openxmlformats-officedocument.presentationml.tags+xml"/>
  <Override PartName="/ppt/notesSlides/notesSlide21.xml" ContentType="application/vnd.openxmlformats-officedocument.presentationml.notesSlide+xml"/>
  <Override PartName="/ppt/tags/tag26.xml" ContentType="application/vnd.openxmlformats-officedocument.presentationml.tags+xml"/>
  <Override PartName="/ppt/notesSlides/notesSlide22.xml" ContentType="application/vnd.openxmlformats-officedocument.presentationml.notesSlide+xml"/>
  <Override PartName="/ppt/tags/tag27.xml" ContentType="application/vnd.openxmlformats-officedocument.presentationml.tags+xml"/>
  <Override PartName="/ppt/notesSlides/notesSlide23.xml" ContentType="application/vnd.openxmlformats-officedocument.presentationml.notesSlide+xml"/>
  <Override PartName="/ppt/tags/tag28.xml" ContentType="application/vnd.openxmlformats-officedocument.presentationml.tags+xml"/>
  <Override PartName="/ppt/notesSlides/notesSlide24.xml" ContentType="application/vnd.openxmlformats-officedocument.presentationml.notesSlide+xml"/>
  <Override PartName="/ppt/tags/tag29.xml" ContentType="application/vnd.openxmlformats-officedocument.presentationml.tags+xml"/>
  <Override PartName="/ppt/notesSlides/notesSlide25.xml" ContentType="application/vnd.openxmlformats-officedocument.presentationml.notesSlide+xml"/>
  <Override PartName="/ppt/tags/tag30.xml" ContentType="application/vnd.openxmlformats-officedocument.presentationml.tags+xml"/>
  <Override PartName="/ppt/notesSlides/notesSlide26.xml" ContentType="application/vnd.openxmlformats-officedocument.presentationml.notesSlide+xml"/>
  <Override PartName="/ppt/tags/tag31.xml" ContentType="application/vnd.openxmlformats-officedocument.presentationml.tags+xml"/>
  <Override PartName="/ppt/notesSlides/notesSlide27.xml" ContentType="application/vnd.openxmlformats-officedocument.presentationml.notesSlide+xml"/>
  <Override PartName="/ppt/tags/tag32.xml" ContentType="application/vnd.openxmlformats-officedocument.presentationml.tags+xml"/>
  <Override PartName="/ppt/notesSlides/notesSlide28.xml" ContentType="application/vnd.openxmlformats-officedocument.presentationml.notesSlide+xml"/>
  <Override PartName="/ppt/tags/tag33.xml" ContentType="application/vnd.openxmlformats-officedocument.presentationml.tags+xml"/>
  <Override PartName="/ppt/notesSlides/notesSlide29.xml" ContentType="application/vnd.openxmlformats-officedocument.presentationml.notesSlide+xml"/>
  <Override PartName="/ppt/tags/tag34.xml" ContentType="application/vnd.openxmlformats-officedocument.presentationml.tags+xml"/>
  <Override PartName="/ppt/notesSlides/notesSlide30.xml" ContentType="application/vnd.openxmlformats-officedocument.presentationml.notesSlide+xml"/>
  <Override PartName="/ppt/tags/tag35.xml" ContentType="application/vnd.openxmlformats-officedocument.presentationml.tags+xml"/>
  <Override PartName="/ppt/notesSlides/notesSlide31.xml" ContentType="application/vnd.openxmlformats-officedocument.presentationml.notesSlide+xml"/>
  <Override PartName="/ppt/tags/tag36.xml" ContentType="application/vnd.openxmlformats-officedocument.presentationml.tags+xml"/>
  <Override PartName="/ppt/notesSlides/notesSlide32.xml" ContentType="application/vnd.openxmlformats-officedocument.presentationml.notesSlide+xml"/>
  <Override PartName="/ppt/tags/tag37.xml" ContentType="application/vnd.openxmlformats-officedocument.presentationml.tags+xml"/>
  <Override PartName="/ppt/notesSlides/notesSlide33.xml" ContentType="application/vnd.openxmlformats-officedocument.presentationml.notesSlide+xml"/>
  <Override PartName="/ppt/tags/tag38.xml" ContentType="application/vnd.openxmlformats-officedocument.presentationml.tags+xml"/>
  <Override PartName="/ppt/notesSlides/notesSlide34.xml" ContentType="application/vnd.openxmlformats-officedocument.presentationml.notesSlide+xml"/>
  <Override PartName="/ppt/tags/tag39.xml" ContentType="application/vnd.openxmlformats-officedocument.presentationml.tags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1008" r:id="rId3"/>
    <p:sldId id="1009" r:id="rId4"/>
    <p:sldId id="1012" r:id="rId5"/>
    <p:sldId id="1014" r:id="rId6"/>
    <p:sldId id="1016" r:id="rId7"/>
    <p:sldId id="1025" r:id="rId8"/>
    <p:sldId id="1021" r:id="rId9"/>
    <p:sldId id="930" r:id="rId10"/>
    <p:sldId id="1027" r:id="rId11"/>
    <p:sldId id="1026" r:id="rId12"/>
    <p:sldId id="1029" r:id="rId13"/>
    <p:sldId id="1030" r:id="rId14"/>
    <p:sldId id="1032" r:id="rId15"/>
    <p:sldId id="1031" r:id="rId16"/>
    <p:sldId id="1033" r:id="rId17"/>
    <p:sldId id="1035" r:id="rId18"/>
    <p:sldId id="1034" r:id="rId19"/>
    <p:sldId id="1036" r:id="rId20"/>
    <p:sldId id="1038" r:id="rId21"/>
    <p:sldId id="1041" r:id="rId22"/>
    <p:sldId id="1040" r:id="rId23"/>
    <p:sldId id="1039" r:id="rId24"/>
    <p:sldId id="1042" r:id="rId25"/>
    <p:sldId id="1043" r:id="rId26"/>
    <p:sldId id="1044" r:id="rId27"/>
    <p:sldId id="1045" r:id="rId28"/>
    <p:sldId id="1046" r:id="rId29"/>
    <p:sldId id="1047" r:id="rId30"/>
    <p:sldId id="1048" r:id="rId31"/>
    <p:sldId id="1049" r:id="rId32"/>
    <p:sldId id="1050" r:id="rId33"/>
    <p:sldId id="1051" r:id="rId34"/>
    <p:sldId id="1052" r:id="rId35"/>
    <p:sldId id="1053" r:id="rId36"/>
  </p:sldIdLst>
  <p:sldSz cx="12192000" cy="6858000"/>
  <p:notesSz cx="6797675" cy="9928225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4">
          <p15:clr>
            <a:srgbClr val="A4A3A4"/>
          </p15:clr>
        </p15:guide>
        <p15:guide id="2" pos="380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杨 嘉铭" initials="杨" lastIdx="1" clrIdx="0"/>
  <p:cmAuthor id="2" name="Chenwei Tang" initials="C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64" autoAdjust="0"/>
    <p:restoredTop sz="90634" autoAdjust="0"/>
  </p:normalViewPr>
  <p:slideViewPr>
    <p:cSldViewPr snapToGrid="0" showGuides="1">
      <p:cViewPr varScale="1">
        <p:scale>
          <a:sx n="111" d="100"/>
          <a:sy n="111" d="100"/>
        </p:scale>
        <p:origin x="1352" y="200"/>
      </p:cViewPr>
      <p:guideLst>
        <p:guide orient="horz" pos="2114"/>
        <p:guide pos="380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7C21-810D-4F1D-ADD7-F9CD95E5B6B6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41C35-AF89-416B-AD99-83132D5546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59C2C-5E4F-427A-940A-09458459A1BD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1EA422-81C9-4FC3-828A-67C637FA3E8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163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1537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7624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3023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529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66874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554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1134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1847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257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0924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2984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8990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8960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6579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744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4495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7855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0961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551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2115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6823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i="0" u="none" strike="noStrike" dirty="0">
                <a:solidFill>
                  <a:srgbClr val="4F4F4F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深度强化学习 </a:t>
            </a:r>
            <a:r>
              <a:rPr lang="en" altLang="zh-CN" b="1" i="0" u="none" strike="noStrike" dirty="0">
                <a:solidFill>
                  <a:srgbClr val="4F4F4F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DQN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b="1" i="0" u="none" strike="noStrike" dirty="0">
                <a:solidFill>
                  <a:srgbClr val="4F4F4F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Policy Gradient(PG)</a:t>
            </a:r>
          </a:p>
          <a:p>
            <a:r>
              <a:rPr lang="en" altLang="zh-CN" b="0" i="0" u="none" strike="noStrike" dirty="0">
                <a:solidFill>
                  <a:srgbClr val="4D4D4D"/>
                </a:solidFill>
                <a:effectLst/>
                <a:latin typeface="-apple-system"/>
              </a:rPr>
              <a:t>PPO</a:t>
            </a:r>
            <a:r>
              <a:rPr lang="zh-CN" altLang="en" b="0" i="0" u="none" strike="noStrike" dirty="0">
                <a:solidFill>
                  <a:srgbClr val="4D4D4D"/>
                </a:solidFill>
                <a:effectLst/>
                <a:latin typeface="-apple-system"/>
              </a:rPr>
              <a:t>，</a:t>
            </a:r>
            <a:r>
              <a:rPr lang="zh-CN" altLang="en-US" b="0" i="0" u="none" strike="noStrike" dirty="0">
                <a:solidFill>
                  <a:srgbClr val="4D4D4D"/>
                </a:solidFill>
                <a:effectLst/>
                <a:latin typeface="-apple-system"/>
              </a:rPr>
              <a:t>这是目前使用最广泛的一种强化学习方法。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14643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8786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9533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865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 algn="just">
              <a:lnSpc>
                <a:spcPct val="125000"/>
              </a:lnSpc>
              <a:buFont typeface="Wingdings" panose="05000000000000000000" pitchFamily="2" charset="2"/>
              <a:buNone/>
            </a:pPr>
            <a:r>
              <a:rPr 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简单聊了聊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OpenAI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最近很火热的工作之后，我们今天也要使用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OpenAI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早年的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Gym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库来进行实验，</a:t>
            </a:r>
            <a:r>
              <a:rPr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OpenAI研发的Gym库是一个用于开发和比较强化学习算法的工具包。它提供了一个标准化的环境，使得研究者可以在不同的任务上进行测试和比较不同的算法。Gym库包含了许多经典的强化学习环境，如CartPole、MountainCar等，同时也支持用户自定义环境。Gym库还提供了一些辅助工具，如可视化工具和基准测试工具，方便用户进行实验和评估。</a:t>
            </a:r>
            <a:r>
              <a:rPr lang="en-US" altLang="zh-CN" dirty="0"/>
              <a:t>Gym Retro 是对 Gym 环境的进一步扩展，包含更多的游戏。</a:t>
            </a:r>
            <a:r>
              <a:rPr lang="zh-CN" altLang="en-US" dirty="0"/>
              <a:t>右边就是</a:t>
            </a:r>
            <a:r>
              <a:rPr lang="en-US" altLang="zh-CN" dirty="0"/>
              <a:t>gym</a:t>
            </a:r>
            <a:r>
              <a:rPr lang="zh-CN" altLang="en-US" dirty="0"/>
              <a:t>库里比较经典的几种控制问题，以</a:t>
            </a:r>
            <a:r>
              <a:rPr lang="en-US" altLang="zh-CN" dirty="0"/>
              <a:t>CartPole-v1</a:t>
            </a:r>
            <a:r>
              <a:rPr lang="zh-CN" altLang="en-US" dirty="0"/>
              <a:t>为例，小车上有一根杆子，我们要控制小车，使得车上的杆子在小车上面的时间尽可能地长，这个我们之后再往下展开。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i="0" u="none" strike="noStrike" dirty="0">
                <a:solidFill>
                  <a:srgbClr val="4F4F4F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深度强化学习 </a:t>
            </a:r>
            <a:r>
              <a:rPr lang="en" altLang="zh-CN" b="1" i="0" u="none" strike="noStrike" dirty="0">
                <a:solidFill>
                  <a:srgbClr val="4F4F4F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DQN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b="1" i="0" u="none" strike="noStrike" dirty="0">
                <a:solidFill>
                  <a:srgbClr val="4F4F4F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Policy Gradient(PG)</a:t>
            </a:r>
          </a:p>
          <a:p>
            <a:r>
              <a:rPr lang="en" altLang="zh-CN" b="0" i="0" u="none" strike="noStrike" dirty="0">
                <a:solidFill>
                  <a:srgbClr val="4D4D4D"/>
                </a:solidFill>
                <a:effectLst/>
                <a:latin typeface="-apple-system"/>
              </a:rPr>
              <a:t>PPO</a:t>
            </a:r>
            <a:r>
              <a:rPr lang="zh-CN" altLang="en" b="0" i="0" u="none" strike="noStrike" dirty="0">
                <a:solidFill>
                  <a:srgbClr val="4D4D4D"/>
                </a:solidFill>
                <a:effectLst/>
                <a:latin typeface="-apple-system"/>
              </a:rPr>
              <a:t>，</a:t>
            </a:r>
            <a:r>
              <a:rPr lang="zh-CN" altLang="en-US" b="0" i="0" u="none" strike="noStrike" dirty="0">
                <a:solidFill>
                  <a:srgbClr val="4D4D4D"/>
                </a:solidFill>
                <a:effectLst/>
                <a:latin typeface="-apple-system"/>
              </a:rPr>
              <a:t>这是目前使用最广泛的一种强化学习方法。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CA86-EDB4-4A8E-81D1-FD3C4825D26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263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zh-CN" dirty="0">
              <a:solidFill>
                <a:prstClr val="black">
                  <a:tint val="75000"/>
                </a:prstClr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‹#›</a:t>
            </a:fld>
            <a:endParaRPr lang="zh-CN" altLang="zh-CN">
              <a:solidFill>
                <a:prstClr val="black">
                  <a:tint val="75000"/>
                </a:prstClr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5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5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Relationship Id="rId5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5" Type="http://schemas.openxmlformats.org/officeDocument/2006/relationships/image" Target="../media/image27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3.jpe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Relationship Id="rId5" Type="http://schemas.openxmlformats.org/officeDocument/2006/relationships/image" Target="../media/image28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5" Type="http://schemas.openxmlformats.org/officeDocument/2006/relationships/image" Target="../media/image29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5" Type="http://schemas.openxmlformats.org/officeDocument/2006/relationships/image" Target="../media/image30.pn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Relationship Id="rId5" Type="http://schemas.openxmlformats.org/officeDocument/2006/relationships/image" Target="../media/image31.png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3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Relationship Id="rId5" Type="http://schemas.openxmlformats.org/officeDocument/2006/relationships/image" Target="../media/image37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Relationship Id="rId5" Type="http://schemas.openxmlformats.org/officeDocument/2006/relationships/image" Target="../media/image40.png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Relationship Id="rId5" Type="http://schemas.openxmlformats.org/officeDocument/2006/relationships/image" Target="../media/image15.png"/><Relationship Id="rId4" Type="http://schemas.openxmlformats.org/officeDocument/2006/relationships/image" Target="../media/image4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4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Relationship Id="rId4" Type="http://schemas.openxmlformats.org/officeDocument/2006/relationships/image" Target="../media/image5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Relationship Id="rId4" Type="http://schemas.openxmlformats.org/officeDocument/2006/relationships/image" Target="../media/image5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Relationship Id="rId4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7.xml"/><Relationship Id="rId5" Type="http://schemas.openxmlformats.org/officeDocument/2006/relationships/image" Target="../media/image53.png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Relationship Id="rId5" Type="http://schemas.openxmlformats.org/officeDocument/2006/relationships/image" Target="../media/image54.png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Relationship Id="rId5" Type="http://schemas.openxmlformats.org/officeDocument/2006/relationships/image" Target="../media/image55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10.xml"/><Relationship Id="rId7" Type="http://schemas.openxmlformats.org/officeDocument/2006/relationships/image" Target="../media/image10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9685" y="0"/>
            <a:ext cx="12192000" cy="6858000"/>
            <a:chOff x="-31" y="0"/>
            <a:chExt cx="19200" cy="10800"/>
          </a:xfrm>
        </p:grpSpPr>
        <p:pic>
          <p:nvPicPr>
            <p:cNvPr id="108" name="图片 107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-31" y="0"/>
              <a:ext cx="19200" cy="1080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5" name="矩形 4"/>
            <p:cNvSpPr/>
            <p:nvPr/>
          </p:nvSpPr>
          <p:spPr>
            <a:xfrm>
              <a:off x="1757" y="3851"/>
              <a:ext cx="7666" cy="3154"/>
            </a:xfrm>
            <a:prstGeom prst="rect">
              <a:avLst/>
            </a:prstGeom>
            <a:solidFill>
              <a:srgbClr val="1A1649"/>
            </a:solidFill>
            <a:ln>
              <a:solidFill>
                <a:srgbClr val="1A16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78840" y="4523495"/>
            <a:ext cx="5468175" cy="2197529"/>
          </a:xfrm>
        </p:spPr>
        <p:txBody>
          <a:bodyPr>
            <a:normAutofit lnSpcReduction="10000"/>
          </a:bodyPr>
          <a:lstStyle/>
          <a:p>
            <a:pPr algn="l">
              <a:lnSpc>
                <a:spcPct val="150000"/>
              </a:lnSpc>
            </a:pPr>
            <a:r>
              <a:rPr lang="zh-CN" altLang="en-US" sz="21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汤臣薇</a:t>
            </a:r>
            <a:endParaRPr lang="en-US" altLang="zh-CN" sz="21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21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tangchenwei@scu.edu.cn</a:t>
            </a:r>
          </a:p>
          <a:p>
            <a:pPr algn="l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四川大学计算机学院（软件学院）</a:t>
            </a:r>
            <a:endParaRPr lang="en-US" altLang="zh-CN" sz="20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数据智能与计算艺术实验室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7759" y="275143"/>
            <a:ext cx="39446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深度强化学习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》2023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课程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78840" y="1316990"/>
            <a:ext cx="5277485" cy="279400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Deep Reinforcement Learning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58" r="66966" b="13292"/>
          <a:stretch>
            <a:fillRect/>
          </a:stretch>
        </p:blipFill>
        <p:spPr>
          <a:xfrm>
            <a:off x="106332" y="77424"/>
            <a:ext cx="687156" cy="857103"/>
          </a:xfrm>
          <a:prstGeom prst="rect">
            <a:avLst/>
          </a:prstGeom>
        </p:spPr>
      </p:pic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F626-F2E7-47E8-A3E5-EAE9C4555C6D}" type="slidenum">
              <a:rPr lang="zh-CN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fld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878840" y="4263390"/>
            <a:ext cx="5385435" cy="0"/>
          </a:xfrm>
          <a:prstGeom prst="line">
            <a:avLst/>
          </a:prstGeom>
          <a:ln w="19050">
            <a:solidFill>
              <a:srgbClr val="E145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17759" y="276413"/>
            <a:ext cx="39446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深度强化学习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》2023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课程</a:t>
            </a:r>
          </a:p>
        </p:txBody>
      </p:sp>
      <p:sp>
        <p:nvSpPr>
          <p:cNvPr id="12" name="标题 1"/>
          <p:cNvSpPr>
            <a:spLocks noGrp="1"/>
          </p:cNvSpPr>
          <p:nvPr/>
        </p:nvSpPr>
        <p:spPr>
          <a:xfrm>
            <a:off x="878840" y="1318260"/>
            <a:ext cx="5277485" cy="2794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Deep Reinforcement Learning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878840" y="4264660"/>
            <a:ext cx="5385435" cy="0"/>
          </a:xfrm>
          <a:prstGeom prst="line">
            <a:avLst/>
          </a:prstGeom>
          <a:ln w="28575">
            <a:solidFill>
              <a:srgbClr val="E145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2241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Value-based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critic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（评论员）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critic does not determine the action.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Given an actor </a:t>
            </a:r>
            <a:r>
              <a:rPr lang="el-GR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π, </a:t>
            </a:r>
            <a:r>
              <a:rPr lang="e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it evaluates the how good the actor is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E.g.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Q-learning, DQN</a:t>
            </a:r>
            <a:r>
              <a:rPr lang="e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10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77F5EC5-8BE3-4C54-BC7F-E22AC1795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767" y="2685419"/>
            <a:ext cx="6202238" cy="4163056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9F8B0F59-785C-F6FD-5DEE-E3C30240B32F}"/>
              </a:ext>
            </a:extLst>
          </p:cNvPr>
          <p:cNvGrpSpPr/>
          <p:nvPr/>
        </p:nvGrpSpPr>
        <p:grpSpPr>
          <a:xfrm>
            <a:off x="538132" y="3429000"/>
            <a:ext cx="5237635" cy="3236912"/>
            <a:chOff x="1313071" y="3248355"/>
            <a:chExt cx="5631970" cy="357765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5F4B03B-E8AD-CA4B-C237-985E4F121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3071" y="3248355"/>
              <a:ext cx="5631970" cy="3577650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502E116-AE26-D98C-309A-938B74C1D17E}"/>
                </a:ext>
              </a:extLst>
            </p:cNvPr>
            <p:cNvSpPr/>
            <p:nvPr/>
          </p:nvSpPr>
          <p:spPr>
            <a:xfrm>
              <a:off x="1313071" y="5023413"/>
              <a:ext cx="483979" cy="3125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972571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2242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zh-CN" altLang="en-US" sz="2400" b="1" dirty="0">
              <a:solidFill>
                <a:srgbClr val="C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环境与奖励函数不是我们可以控制的，它们是在开始学习之前给定的。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FandolSong-Regular-Identity-H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给定一个输入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，动作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策略会输出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Actor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应该要执行的动作。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FandolSong-Regular-Identity-H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思路：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调整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actor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的动作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策略，使得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actor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FandolSong-Regular-Identity-H"/>
              </a:rPr>
              <a:t>可以得到最大的奖励。</a:t>
            </a:r>
            <a:endParaRPr kumimoji="0" lang="zh-CN" altLang="zh-CN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11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83D6372-1B84-2871-CD39-8210398BF5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8496" y="3375507"/>
            <a:ext cx="6100750" cy="329040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7529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1141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" altLang="zh-CN" sz="2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Three Steps for Deep Learning </a:t>
            </a:r>
            <a:endParaRPr lang="en" altLang="zh-CN" sz="1600" b="1" dirty="0">
              <a:solidFill>
                <a:srgbClr val="C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12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89D17EC-FDAE-495C-995F-EA4AC206B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2250" y="2195209"/>
            <a:ext cx="7964266" cy="46507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7317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2068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Neural network as Actor 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Input of NN: the observation of machine represented as a vector or a matrix 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Output neural network : each action corresponds to a neuron in output layer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13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249E0641-A714-E21B-F775-B7C9894690E7}"/>
              </a:ext>
            </a:extLst>
          </p:cNvPr>
          <p:cNvGrpSpPr/>
          <p:nvPr/>
        </p:nvGrpSpPr>
        <p:grpSpPr>
          <a:xfrm>
            <a:off x="1173319" y="3082418"/>
            <a:ext cx="10150161" cy="3419477"/>
            <a:chOff x="1179652" y="3428997"/>
            <a:chExt cx="10150161" cy="3419477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59BA949-01D2-C823-1ECF-B3542E796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79652" y="3428999"/>
              <a:ext cx="10150161" cy="3419475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634A7E99-BF50-D83A-3716-5051E42E0968}"/>
                </a:ext>
              </a:extLst>
            </p:cNvPr>
            <p:cNvSpPr/>
            <p:nvPr/>
          </p:nvSpPr>
          <p:spPr>
            <a:xfrm>
              <a:off x="1644650" y="3428997"/>
              <a:ext cx="3529234" cy="4832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075636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1141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" altLang="zh-CN" sz="2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Three Steps for Deep Learning </a:t>
            </a:r>
            <a:endParaRPr lang="en" altLang="zh-CN" sz="1600" b="1" dirty="0">
              <a:solidFill>
                <a:srgbClr val="C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14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8AEF340A-3652-03B6-5DC8-F583567C71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676" y="2155241"/>
            <a:ext cx="7772400" cy="44794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77126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F820F98F-E9FC-B194-7D93-5F88B260DE5F}"/>
              </a:ext>
            </a:extLst>
          </p:cNvPr>
          <p:cNvGrpSpPr/>
          <p:nvPr/>
        </p:nvGrpSpPr>
        <p:grpSpPr>
          <a:xfrm>
            <a:off x="1797050" y="1495347"/>
            <a:ext cx="8306122" cy="5353128"/>
            <a:chOff x="1797050" y="1495347"/>
            <a:chExt cx="8306122" cy="5353128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899A2E8-DA77-9E03-9560-D1C69C7E5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97050" y="1568052"/>
              <a:ext cx="8306122" cy="5280423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34B9543-A2B1-B2C8-128B-58CAE67A9C82}"/>
                </a:ext>
              </a:extLst>
            </p:cNvPr>
            <p:cNvSpPr/>
            <p:nvPr/>
          </p:nvSpPr>
          <p:spPr>
            <a:xfrm>
              <a:off x="2088828" y="1495347"/>
              <a:ext cx="4520316" cy="6763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1133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Goodness of Actor 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15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53008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1133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Goodness of Actor 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16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C57E911-9AA0-7B32-F600-4783497FC4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778" y="2125989"/>
            <a:ext cx="8323163" cy="46661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50440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1133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Goodness of Actor 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17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CE765-3925-F475-E343-0A37916A73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65" y="2720052"/>
            <a:ext cx="5742502" cy="312385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BBF6693-1561-4654-EA58-161302C763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7609" y="2451136"/>
            <a:ext cx="6147982" cy="366035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88E3FA7-142D-7447-00E7-04660015FC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7327" y="746505"/>
            <a:ext cx="5408264" cy="140155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4040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419864" cy="311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Goodness of Actor 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给定演员的参数 </a:t>
            </a:r>
            <a:r>
              <a:rPr lang="el-GR" altLang="zh-CN" sz="2000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θ</a:t>
            </a:r>
            <a:r>
              <a:rPr lang="zh-CN" altLang="el-GR" sz="2000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2000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我们可以计算某个轨迹 </a:t>
            </a:r>
            <a:r>
              <a:rPr lang="el-GR" altLang="zh-CN" sz="2000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τ </a:t>
            </a:r>
            <a:r>
              <a:rPr lang="zh-CN" altLang="en-US" sz="2000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发生的概率为：</a:t>
            </a: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br>
              <a:rPr lang="zh-CN" altLang="en-US" sz="1800" dirty="0">
                <a:effectLst/>
                <a:latin typeface="FandolSong-Regular-Identity-H"/>
              </a:rPr>
            </a:br>
            <a:endParaRPr lang="zh-CN" altLang="en-US" sz="2400" dirty="0"/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endParaRPr lang="en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18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8B4E9F1-DC4B-CAFC-3E3E-4D6FE6F4B0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983"/>
          <a:stretch/>
        </p:blipFill>
        <p:spPr>
          <a:xfrm>
            <a:off x="1191227" y="2743199"/>
            <a:ext cx="9029218" cy="410527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C654998-C47F-4F8A-F9F2-0BF2AB5445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3009" y="337490"/>
            <a:ext cx="6449620" cy="661499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80642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419864" cy="5889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Goodness of Actor 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在某一场游戏的某一个回合里面，我们会得到 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R(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τ)</a:t>
            </a: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目的：是调整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actor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的参数 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θ</a:t>
            </a:r>
            <a:r>
              <a:rPr lang="zh-CN" altLang="el-GR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使得 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R(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τ)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值越大越好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R(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τ)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：不只是一个标量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scalar)</a:t>
            </a:r>
            <a:r>
              <a:rPr lang="zh-CN" altLang="e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还是一个</a:t>
            </a:r>
            <a:r>
              <a:rPr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随机变量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，因为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actor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在给定同样的状态下会采取什么样的动作，这是有随机性的。环境在给定同样的观测时要采取什么样的动作，要产生什么样的观测，本身也是有随机性的。</a:t>
            </a: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思路：计算 </a:t>
            </a:r>
            <a:r>
              <a:rPr lang="en" altLang="zh-CN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R(</a:t>
            </a:r>
            <a:r>
              <a:rPr lang="el-GR" altLang="zh-CN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τ) </a:t>
            </a:r>
            <a:r>
              <a:rPr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的期望值</a:t>
            </a:r>
          </a:p>
          <a:p>
            <a:pPr lvl="2" algn="just">
              <a:lnSpc>
                <a:spcPct val="150000"/>
              </a:lnSpc>
            </a:pP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br>
              <a:rPr lang="zh-CN" altLang="en-US" sz="1800" dirty="0">
                <a:effectLst/>
                <a:latin typeface="FandolSong-Regular-Identity-H"/>
              </a:rPr>
            </a:br>
            <a:endParaRPr lang="zh-CN" altLang="en-US" sz="2400" dirty="0"/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endParaRPr lang="en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19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FABE5F1-6F44-83CE-83F4-8BFF66E3FA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7771" y="4944130"/>
            <a:ext cx="5216244" cy="15392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6084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价值函数近似（value function approximation）</a:t>
            </a:r>
            <a:endParaRPr lang="zh-CN" altLang="en-US" sz="2400" b="1" dirty="0">
              <a:solidFill>
                <a:srgbClr val="C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为了在连续的状态和动作空间中计算值函数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Qπ(s, a)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，我们可以用一个函数 </a:t>
            </a:r>
            <a:r>
              <a:rPr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Qϕ(s, a) 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来表示近似计算：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</a:t>
            </a:r>
            <a:r>
              <a:rPr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Qϕ(s, a)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通常是一个参数为ϕ 的函数，比如神经网络，其输出为一个实数，称为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 网络（Q-network）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价值函数近似（value function approximation）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869055" y="2738120"/>
            <a:ext cx="445389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 i="1">
                <a:solidFill>
                  <a:srgbClr val="C00000"/>
                </a:solidFill>
              </a:rPr>
              <a:t>Qϕ(s, a)</a:t>
            </a:r>
            <a:r>
              <a:rPr lang="en-US" altLang="zh-CN" sz="2800" b="1" i="1">
                <a:solidFill>
                  <a:srgbClr val="C00000"/>
                </a:solidFill>
              </a:rPr>
              <a:t> </a:t>
            </a:r>
            <a:r>
              <a:rPr lang="zh-CN" altLang="en-US" sz="2800" b="1" i="1">
                <a:solidFill>
                  <a:srgbClr val="C00000"/>
                </a:solidFill>
              </a:rPr>
              <a:t> ≈ </a:t>
            </a:r>
            <a:r>
              <a:rPr lang="en-US" altLang="zh-CN" sz="2800" b="1" i="1">
                <a:solidFill>
                  <a:srgbClr val="C00000"/>
                </a:solidFill>
              </a:rPr>
              <a:t> </a:t>
            </a:r>
            <a:r>
              <a:rPr lang="zh-CN" altLang="en-US" sz="2800" b="1" i="1">
                <a:solidFill>
                  <a:srgbClr val="C00000"/>
                </a:solidFill>
              </a:rPr>
              <a:t>Qπ(s, a)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矩形 23"/>
              <p:cNvSpPr/>
              <p:nvPr/>
            </p:nvSpPr>
            <p:spPr>
              <a:xfrm>
                <a:off x="1603480" y="6039610"/>
                <a:ext cx="700613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600" i="1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zh-CN" altLang="en-US" sz="3600" dirty="0"/>
              </a:p>
            </p:txBody>
          </p:sp>
        </mc:Choice>
        <mc:Fallback xmlns="">
          <p:sp>
            <p:nvSpPr>
              <p:cNvPr id="24" name="矩形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3480" y="6039610"/>
                <a:ext cx="700613" cy="646331"/>
              </a:xfrm>
              <a:prstGeom prst="rect">
                <a:avLst/>
              </a:prstGeom>
              <a:blipFill rotWithShape="1">
                <a:blip r:embed="rId4"/>
                <a:stretch>
                  <a:fillRect l="-15" t="-19" r="45" b="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3578669" y="6116318"/>
                <a:ext cx="700613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600" i="1"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zh-CN" altLang="en-US" sz="3600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8669" y="6116318"/>
                <a:ext cx="700613" cy="646331"/>
              </a:xfrm>
              <a:prstGeom prst="rect">
                <a:avLst/>
              </a:prstGeom>
              <a:blipFill rotWithShape="1">
                <a:blip r:embed="rId5"/>
                <a:stretch>
                  <a:fillRect l="-63" t="-98" r="2" b="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9" name="Picture 2" descr="http://img1.mydrivers.com/img/20120801/13cf2e2c3365454ab842e7e045e56903.jp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48"/>
          <a:stretch>
            <a:fillRect/>
          </a:stretch>
        </p:blipFill>
        <p:spPr bwMode="auto">
          <a:xfrm>
            <a:off x="4279265" y="6131560"/>
            <a:ext cx="585470" cy="578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直接箭头连接符 7"/>
          <p:cNvCxnSpPr>
            <a:endCxn id="13" idx="2"/>
          </p:cNvCxnSpPr>
          <p:nvPr/>
        </p:nvCxnSpPr>
        <p:spPr>
          <a:xfrm flipV="1">
            <a:off x="2168525" y="5882546"/>
            <a:ext cx="870175" cy="43375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endCxn id="13" idx="2"/>
          </p:cNvCxnSpPr>
          <p:nvPr/>
        </p:nvCxnSpPr>
        <p:spPr>
          <a:xfrm flipH="1" flipV="1">
            <a:off x="3038700" y="5882546"/>
            <a:ext cx="670678" cy="5176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3079633" y="4544264"/>
            <a:ext cx="7162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/>
              <a:t>0.28</a:t>
            </a:r>
          </a:p>
        </p:txBody>
      </p:sp>
      <p:cxnSp>
        <p:nvCxnSpPr>
          <p:cNvPr id="40" name="直接箭头连接符 39"/>
          <p:cNvCxnSpPr>
            <a:stCxn id="13" idx="0"/>
          </p:cNvCxnSpPr>
          <p:nvPr/>
        </p:nvCxnSpPr>
        <p:spPr>
          <a:xfrm flipV="1">
            <a:off x="3038700" y="4458876"/>
            <a:ext cx="0" cy="5634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1237526" y="4529510"/>
            <a:ext cx="1800628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b="1" dirty="0"/>
              <a:t>Q-value</a:t>
            </a:r>
          </a:p>
        </p:txBody>
      </p:sp>
      <p:sp>
        <p:nvSpPr>
          <p:cNvPr id="170" name="文本框 169"/>
          <p:cNvSpPr txBox="1"/>
          <p:nvPr/>
        </p:nvSpPr>
        <p:spPr>
          <a:xfrm>
            <a:off x="8623935" y="4307205"/>
            <a:ext cx="3437255" cy="229044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万能逼近定理：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It has be turned out that FNNs can approximate any nonlinear mappings to any precise provided sufficient neurons.</a:t>
            </a:r>
          </a:p>
        </p:txBody>
      </p:sp>
      <p:grpSp>
        <p:nvGrpSpPr>
          <p:cNvPr id="171" name="组合 170"/>
          <p:cNvGrpSpPr/>
          <p:nvPr/>
        </p:nvGrpSpPr>
        <p:grpSpPr>
          <a:xfrm>
            <a:off x="5554543" y="4429019"/>
            <a:ext cx="2729802" cy="1731413"/>
            <a:chOff x="539552" y="1988840"/>
            <a:chExt cx="3712009" cy="2423380"/>
          </a:xfrm>
        </p:grpSpPr>
        <p:sp>
          <p:nvSpPr>
            <p:cNvPr id="172" name="椭圆 171"/>
            <p:cNvSpPr/>
            <p:nvPr/>
          </p:nvSpPr>
          <p:spPr>
            <a:xfrm rot="5400000">
              <a:off x="1256435" y="3281869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173" name="椭圆 172"/>
            <p:cNvSpPr/>
            <p:nvPr/>
          </p:nvSpPr>
          <p:spPr>
            <a:xfrm rot="5400000">
              <a:off x="1256436" y="3615445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174" name="椭圆 173"/>
            <p:cNvSpPr/>
            <p:nvPr/>
          </p:nvSpPr>
          <p:spPr>
            <a:xfrm rot="5400000">
              <a:off x="1256438" y="4283067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175" name="直接连接符 174"/>
            <p:cNvCxnSpPr>
              <a:stCxn id="173" idx="6"/>
              <a:endCxn id="174" idx="2"/>
            </p:cNvCxnSpPr>
            <p:nvPr/>
          </p:nvCxnSpPr>
          <p:spPr>
            <a:xfrm>
              <a:off x="1317489" y="3737550"/>
              <a:ext cx="2" cy="54551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椭圆 175"/>
            <p:cNvSpPr/>
            <p:nvPr/>
          </p:nvSpPr>
          <p:spPr>
            <a:xfrm rot="5400000">
              <a:off x="539553" y="3281868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177" name="椭圆 176"/>
            <p:cNvSpPr/>
            <p:nvPr/>
          </p:nvSpPr>
          <p:spPr>
            <a:xfrm rot="5400000">
              <a:off x="539552" y="3615444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178" name="椭圆 177"/>
            <p:cNvSpPr/>
            <p:nvPr/>
          </p:nvSpPr>
          <p:spPr>
            <a:xfrm rot="5400000">
              <a:off x="539552" y="4283065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179" name="直接连接符 178"/>
            <p:cNvCxnSpPr>
              <a:stCxn id="177" idx="6"/>
              <a:endCxn id="178" idx="2"/>
            </p:cNvCxnSpPr>
            <p:nvPr/>
          </p:nvCxnSpPr>
          <p:spPr>
            <a:xfrm>
              <a:off x="600604" y="3737549"/>
              <a:ext cx="0" cy="54551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>
              <a:stCxn id="176" idx="0"/>
              <a:endCxn id="172" idx="4"/>
            </p:cNvCxnSpPr>
            <p:nvPr/>
          </p:nvCxnSpPr>
          <p:spPr>
            <a:xfrm>
              <a:off x="661658" y="3342920"/>
              <a:ext cx="594778" cy="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>
              <a:stCxn id="177" idx="0"/>
              <a:endCxn id="172" idx="4"/>
            </p:cNvCxnSpPr>
            <p:nvPr/>
          </p:nvCxnSpPr>
          <p:spPr>
            <a:xfrm flipV="1">
              <a:off x="661657" y="3342921"/>
              <a:ext cx="594779" cy="333576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>
              <a:stCxn id="178" idx="0"/>
              <a:endCxn id="172" idx="4"/>
            </p:cNvCxnSpPr>
            <p:nvPr/>
          </p:nvCxnSpPr>
          <p:spPr>
            <a:xfrm flipV="1">
              <a:off x="661657" y="3342921"/>
              <a:ext cx="594779" cy="1001197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>
              <a:stCxn id="176" idx="0"/>
              <a:endCxn id="173" idx="4"/>
            </p:cNvCxnSpPr>
            <p:nvPr/>
          </p:nvCxnSpPr>
          <p:spPr>
            <a:xfrm>
              <a:off x="661658" y="3342920"/>
              <a:ext cx="594779" cy="333577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>
              <a:stCxn id="177" idx="0"/>
              <a:endCxn id="173" idx="4"/>
            </p:cNvCxnSpPr>
            <p:nvPr/>
          </p:nvCxnSpPr>
          <p:spPr>
            <a:xfrm>
              <a:off x="661657" y="3676497"/>
              <a:ext cx="594779" cy="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>
              <a:stCxn id="178" idx="0"/>
              <a:endCxn id="173" idx="4"/>
            </p:cNvCxnSpPr>
            <p:nvPr/>
          </p:nvCxnSpPr>
          <p:spPr>
            <a:xfrm flipV="1">
              <a:off x="661657" y="3676497"/>
              <a:ext cx="594779" cy="66762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>
              <a:stCxn id="176" idx="0"/>
              <a:endCxn id="174" idx="4"/>
            </p:cNvCxnSpPr>
            <p:nvPr/>
          </p:nvCxnSpPr>
          <p:spPr>
            <a:xfrm>
              <a:off x="661658" y="3342920"/>
              <a:ext cx="594780" cy="1001199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>
              <a:stCxn id="177" idx="0"/>
              <a:endCxn id="174" idx="4"/>
            </p:cNvCxnSpPr>
            <p:nvPr/>
          </p:nvCxnSpPr>
          <p:spPr>
            <a:xfrm>
              <a:off x="661657" y="3676497"/>
              <a:ext cx="594781" cy="667622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>
              <a:stCxn id="178" idx="0"/>
              <a:endCxn id="174" idx="4"/>
            </p:cNvCxnSpPr>
            <p:nvPr/>
          </p:nvCxnSpPr>
          <p:spPr>
            <a:xfrm>
              <a:off x="661657" y="4344118"/>
              <a:ext cx="594781" cy="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椭圆 188"/>
            <p:cNvSpPr/>
            <p:nvPr/>
          </p:nvSpPr>
          <p:spPr>
            <a:xfrm rot="5400000">
              <a:off x="539552" y="2344094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190" name="椭圆 189"/>
            <p:cNvSpPr/>
            <p:nvPr/>
          </p:nvSpPr>
          <p:spPr>
            <a:xfrm rot="5400000">
              <a:off x="539552" y="2974111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191" name="直接连接符 190"/>
            <p:cNvCxnSpPr>
              <a:stCxn id="189" idx="6"/>
              <a:endCxn id="190" idx="2"/>
            </p:cNvCxnSpPr>
            <p:nvPr/>
          </p:nvCxnSpPr>
          <p:spPr>
            <a:xfrm>
              <a:off x="600604" y="2466199"/>
              <a:ext cx="0" cy="50791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>
              <a:stCxn id="189" idx="0"/>
              <a:endCxn id="172" idx="4"/>
            </p:cNvCxnSpPr>
            <p:nvPr/>
          </p:nvCxnSpPr>
          <p:spPr>
            <a:xfrm>
              <a:off x="661657" y="2405146"/>
              <a:ext cx="594779" cy="93777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>
              <a:stCxn id="189" idx="0"/>
              <a:endCxn id="173" idx="4"/>
            </p:cNvCxnSpPr>
            <p:nvPr/>
          </p:nvCxnSpPr>
          <p:spPr>
            <a:xfrm>
              <a:off x="661657" y="2405146"/>
              <a:ext cx="594779" cy="127135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>
              <a:stCxn id="189" idx="0"/>
              <a:endCxn id="174" idx="4"/>
            </p:cNvCxnSpPr>
            <p:nvPr/>
          </p:nvCxnSpPr>
          <p:spPr>
            <a:xfrm>
              <a:off x="661657" y="2405146"/>
              <a:ext cx="594781" cy="1938973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>
              <a:stCxn id="190" idx="0"/>
              <a:endCxn id="174" idx="4"/>
            </p:cNvCxnSpPr>
            <p:nvPr/>
          </p:nvCxnSpPr>
          <p:spPr>
            <a:xfrm>
              <a:off x="661657" y="3035163"/>
              <a:ext cx="594781" cy="1308956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>
              <a:stCxn id="190" idx="0"/>
              <a:endCxn id="173" idx="4"/>
            </p:cNvCxnSpPr>
            <p:nvPr/>
          </p:nvCxnSpPr>
          <p:spPr>
            <a:xfrm>
              <a:off x="661657" y="3035163"/>
              <a:ext cx="594779" cy="64133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>
              <a:stCxn id="190" idx="0"/>
              <a:endCxn id="172" idx="4"/>
            </p:cNvCxnSpPr>
            <p:nvPr/>
          </p:nvCxnSpPr>
          <p:spPr>
            <a:xfrm>
              <a:off x="661657" y="3035163"/>
              <a:ext cx="594779" cy="307758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椭圆 197"/>
            <p:cNvSpPr/>
            <p:nvPr/>
          </p:nvSpPr>
          <p:spPr>
            <a:xfrm rot="5400000">
              <a:off x="539558" y="1988840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199" name="直接连接符 198"/>
            <p:cNvCxnSpPr>
              <a:stCxn id="198" idx="0"/>
              <a:endCxn id="172" idx="5"/>
            </p:cNvCxnSpPr>
            <p:nvPr/>
          </p:nvCxnSpPr>
          <p:spPr>
            <a:xfrm>
              <a:off x="661663" y="2049892"/>
              <a:ext cx="612654" cy="1336199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>
              <a:stCxn id="198" idx="0"/>
              <a:endCxn id="174" idx="4"/>
            </p:cNvCxnSpPr>
            <p:nvPr/>
          </p:nvCxnSpPr>
          <p:spPr>
            <a:xfrm>
              <a:off x="661663" y="2049892"/>
              <a:ext cx="594775" cy="2294227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>
              <a:stCxn id="198" idx="0"/>
              <a:endCxn id="173" idx="4"/>
            </p:cNvCxnSpPr>
            <p:nvPr/>
          </p:nvCxnSpPr>
          <p:spPr>
            <a:xfrm>
              <a:off x="661663" y="2049892"/>
              <a:ext cx="594773" cy="162660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椭圆 201"/>
            <p:cNvSpPr/>
            <p:nvPr/>
          </p:nvSpPr>
          <p:spPr>
            <a:xfrm rot="5400000">
              <a:off x="1974671" y="3281869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03" name="椭圆 202"/>
            <p:cNvSpPr/>
            <p:nvPr/>
          </p:nvSpPr>
          <p:spPr>
            <a:xfrm rot="5400000">
              <a:off x="1974671" y="3615445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04" name="椭圆 203"/>
            <p:cNvSpPr/>
            <p:nvPr/>
          </p:nvSpPr>
          <p:spPr>
            <a:xfrm rot="5400000">
              <a:off x="1974673" y="4283067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05" name="直接连接符 204"/>
            <p:cNvCxnSpPr>
              <a:stCxn id="203" idx="6"/>
              <a:endCxn id="204" idx="2"/>
            </p:cNvCxnSpPr>
            <p:nvPr/>
          </p:nvCxnSpPr>
          <p:spPr>
            <a:xfrm>
              <a:off x="2035724" y="3737550"/>
              <a:ext cx="2" cy="54551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/>
            <p:nvPr/>
          </p:nvCxnSpPr>
          <p:spPr>
            <a:xfrm>
              <a:off x="1318840" y="3737549"/>
              <a:ext cx="0" cy="54551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>
              <a:endCxn id="202" idx="4"/>
            </p:cNvCxnSpPr>
            <p:nvPr/>
          </p:nvCxnSpPr>
          <p:spPr>
            <a:xfrm>
              <a:off x="1379893" y="3342920"/>
              <a:ext cx="594778" cy="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>
              <a:endCxn id="202" idx="4"/>
            </p:cNvCxnSpPr>
            <p:nvPr/>
          </p:nvCxnSpPr>
          <p:spPr>
            <a:xfrm flipV="1">
              <a:off x="1379892" y="3342921"/>
              <a:ext cx="594779" cy="33357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>
              <a:endCxn id="202" idx="4"/>
            </p:cNvCxnSpPr>
            <p:nvPr/>
          </p:nvCxnSpPr>
          <p:spPr>
            <a:xfrm flipV="1">
              <a:off x="1379892" y="3342921"/>
              <a:ext cx="594779" cy="100119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>
              <a:endCxn id="203" idx="4"/>
            </p:cNvCxnSpPr>
            <p:nvPr/>
          </p:nvCxnSpPr>
          <p:spPr>
            <a:xfrm>
              <a:off x="1379893" y="3342920"/>
              <a:ext cx="594779" cy="33357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>
              <a:endCxn id="203" idx="4"/>
            </p:cNvCxnSpPr>
            <p:nvPr/>
          </p:nvCxnSpPr>
          <p:spPr>
            <a:xfrm>
              <a:off x="1379892" y="3676497"/>
              <a:ext cx="594779" cy="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>
              <a:endCxn id="203" idx="4"/>
            </p:cNvCxnSpPr>
            <p:nvPr/>
          </p:nvCxnSpPr>
          <p:spPr>
            <a:xfrm flipV="1">
              <a:off x="1379892" y="3676497"/>
              <a:ext cx="594779" cy="66762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>
              <a:endCxn id="204" idx="4"/>
            </p:cNvCxnSpPr>
            <p:nvPr/>
          </p:nvCxnSpPr>
          <p:spPr>
            <a:xfrm>
              <a:off x="1379893" y="3342920"/>
              <a:ext cx="594780" cy="1001199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>
              <a:endCxn id="204" idx="4"/>
            </p:cNvCxnSpPr>
            <p:nvPr/>
          </p:nvCxnSpPr>
          <p:spPr>
            <a:xfrm>
              <a:off x="1379892" y="3676497"/>
              <a:ext cx="594781" cy="66762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>
              <a:endCxn id="204" idx="4"/>
            </p:cNvCxnSpPr>
            <p:nvPr/>
          </p:nvCxnSpPr>
          <p:spPr>
            <a:xfrm>
              <a:off x="1379892" y="4344118"/>
              <a:ext cx="594781" cy="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椭圆 215"/>
            <p:cNvSpPr/>
            <p:nvPr/>
          </p:nvSpPr>
          <p:spPr>
            <a:xfrm rot="5400000">
              <a:off x="1257787" y="2344094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17" name="椭圆 216"/>
            <p:cNvSpPr/>
            <p:nvPr/>
          </p:nvSpPr>
          <p:spPr>
            <a:xfrm rot="5400000">
              <a:off x="1257787" y="2974111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18" name="直接连接符 217"/>
            <p:cNvCxnSpPr>
              <a:stCxn id="216" idx="6"/>
              <a:endCxn id="217" idx="2"/>
            </p:cNvCxnSpPr>
            <p:nvPr/>
          </p:nvCxnSpPr>
          <p:spPr>
            <a:xfrm>
              <a:off x="1318840" y="2466199"/>
              <a:ext cx="0" cy="50791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接连接符 218"/>
            <p:cNvCxnSpPr>
              <a:stCxn id="216" idx="0"/>
              <a:endCxn id="202" idx="4"/>
            </p:cNvCxnSpPr>
            <p:nvPr/>
          </p:nvCxnSpPr>
          <p:spPr>
            <a:xfrm>
              <a:off x="1379892" y="2405146"/>
              <a:ext cx="594779" cy="937775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接连接符 219"/>
            <p:cNvCxnSpPr>
              <a:stCxn id="216" idx="0"/>
              <a:endCxn id="203" idx="4"/>
            </p:cNvCxnSpPr>
            <p:nvPr/>
          </p:nvCxnSpPr>
          <p:spPr>
            <a:xfrm>
              <a:off x="1379892" y="2405146"/>
              <a:ext cx="594779" cy="127135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接连接符 220"/>
            <p:cNvCxnSpPr>
              <a:stCxn id="216" idx="0"/>
              <a:endCxn id="204" idx="4"/>
            </p:cNvCxnSpPr>
            <p:nvPr/>
          </p:nvCxnSpPr>
          <p:spPr>
            <a:xfrm>
              <a:off x="1379892" y="2405146"/>
              <a:ext cx="594781" cy="1938973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接连接符 221"/>
            <p:cNvCxnSpPr>
              <a:stCxn id="217" idx="0"/>
              <a:endCxn id="204" idx="4"/>
            </p:cNvCxnSpPr>
            <p:nvPr/>
          </p:nvCxnSpPr>
          <p:spPr>
            <a:xfrm>
              <a:off x="1379892" y="3035163"/>
              <a:ext cx="594781" cy="130895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接连接符 222"/>
            <p:cNvCxnSpPr>
              <a:stCxn id="217" idx="0"/>
              <a:endCxn id="203" idx="4"/>
            </p:cNvCxnSpPr>
            <p:nvPr/>
          </p:nvCxnSpPr>
          <p:spPr>
            <a:xfrm>
              <a:off x="1379892" y="3035163"/>
              <a:ext cx="594779" cy="641334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接连接符 223"/>
            <p:cNvCxnSpPr>
              <a:stCxn id="217" idx="0"/>
              <a:endCxn id="202" idx="4"/>
            </p:cNvCxnSpPr>
            <p:nvPr/>
          </p:nvCxnSpPr>
          <p:spPr>
            <a:xfrm>
              <a:off x="1379892" y="3035163"/>
              <a:ext cx="594779" cy="307758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椭圆 224"/>
            <p:cNvSpPr/>
            <p:nvPr/>
          </p:nvSpPr>
          <p:spPr>
            <a:xfrm rot="5400000">
              <a:off x="1257793" y="1988840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26" name="直接连接符 225"/>
            <p:cNvCxnSpPr>
              <a:stCxn id="225" idx="0"/>
              <a:endCxn id="202" idx="5"/>
            </p:cNvCxnSpPr>
            <p:nvPr/>
          </p:nvCxnSpPr>
          <p:spPr>
            <a:xfrm>
              <a:off x="1379898" y="2049892"/>
              <a:ext cx="612654" cy="1336199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接连接符 226"/>
            <p:cNvCxnSpPr>
              <a:stCxn id="225" idx="0"/>
              <a:endCxn id="204" idx="4"/>
            </p:cNvCxnSpPr>
            <p:nvPr/>
          </p:nvCxnSpPr>
          <p:spPr>
            <a:xfrm>
              <a:off x="1379898" y="2049892"/>
              <a:ext cx="594775" cy="229422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接连接符 227"/>
            <p:cNvCxnSpPr>
              <a:stCxn id="225" idx="0"/>
              <a:endCxn id="203" idx="4"/>
            </p:cNvCxnSpPr>
            <p:nvPr/>
          </p:nvCxnSpPr>
          <p:spPr>
            <a:xfrm>
              <a:off x="1379898" y="2049892"/>
              <a:ext cx="594773" cy="1626605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9" name="椭圆 228"/>
            <p:cNvSpPr/>
            <p:nvPr/>
          </p:nvSpPr>
          <p:spPr>
            <a:xfrm rot="5400000">
              <a:off x="2694341" y="3281869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30" name="椭圆 229"/>
            <p:cNvSpPr/>
            <p:nvPr/>
          </p:nvSpPr>
          <p:spPr>
            <a:xfrm rot="5400000">
              <a:off x="2694342" y="3615445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31" name="椭圆 230"/>
            <p:cNvSpPr/>
            <p:nvPr/>
          </p:nvSpPr>
          <p:spPr>
            <a:xfrm rot="5400000">
              <a:off x="2694343" y="4283067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32" name="直接连接符 231"/>
            <p:cNvCxnSpPr>
              <a:stCxn id="230" idx="6"/>
              <a:endCxn id="231" idx="2"/>
            </p:cNvCxnSpPr>
            <p:nvPr/>
          </p:nvCxnSpPr>
          <p:spPr>
            <a:xfrm>
              <a:off x="2755394" y="3737550"/>
              <a:ext cx="2" cy="54551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接连接符 232"/>
            <p:cNvCxnSpPr/>
            <p:nvPr/>
          </p:nvCxnSpPr>
          <p:spPr>
            <a:xfrm>
              <a:off x="2038510" y="3737549"/>
              <a:ext cx="0" cy="54551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接连接符 233"/>
            <p:cNvCxnSpPr>
              <a:endCxn id="229" idx="4"/>
            </p:cNvCxnSpPr>
            <p:nvPr/>
          </p:nvCxnSpPr>
          <p:spPr>
            <a:xfrm>
              <a:off x="2099563" y="3342920"/>
              <a:ext cx="594778" cy="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接连接符 234"/>
            <p:cNvCxnSpPr>
              <a:endCxn id="229" idx="4"/>
            </p:cNvCxnSpPr>
            <p:nvPr/>
          </p:nvCxnSpPr>
          <p:spPr>
            <a:xfrm flipV="1">
              <a:off x="2099562" y="3342921"/>
              <a:ext cx="594779" cy="333576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接连接符 235"/>
            <p:cNvCxnSpPr>
              <a:endCxn id="229" idx="4"/>
            </p:cNvCxnSpPr>
            <p:nvPr/>
          </p:nvCxnSpPr>
          <p:spPr>
            <a:xfrm flipV="1">
              <a:off x="2099562" y="3342921"/>
              <a:ext cx="594779" cy="1001197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直接连接符 236"/>
            <p:cNvCxnSpPr>
              <a:endCxn id="230" idx="4"/>
            </p:cNvCxnSpPr>
            <p:nvPr/>
          </p:nvCxnSpPr>
          <p:spPr>
            <a:xfrm>
              <a:off x="2099563" y="3342920"/>
              <a:ext cx="594779" cy="333577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直接连接符 237"/>
            <p:cNvCxnSpPr>
              <a:endCxn id="230" idx="4"/>
            </p:cNvCxnSpPr>
            <p:nvPr/>
          </p:nvCxnSpPr>
          <p:spPr>
            <a:xfrm>
              <a:off x="2099562" y="3676497"/>
              <a:ext cx="594779" cy="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接连接符 238"/>
            <p:cNvCxnSpPr>
              <a:endCxn id="230" idx="4"/>
            </p:cNvCxnSpPr>
            <p:nvPr/>
          </p:nvCxnSpPr>
          <p:spPr>
            <a:xfrm flipV="1">
              <a:off x="2099562" y="3676497"/>
              <a:ext cx="594779" cy="66762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直接连接符 239"/>
            <p:cNvCxnSpPr>
              <a:endCxn id="231" idx="4"/>
            </p:cNvCxnSpPr>
            <p:nvPr/>
          </p:nvCxnSpPr>
          <p:spPr>
            <a:xfrm>
              <a:off x="2099563" y="3342920"/>
              <a:ext cx="594780" cy="1001199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直接连接符 240"/>
            <p:cNvCxnSpPr>
              <a:endCxn id="231" idx="4"/>
            </p:cNvCxnSpPr>
            <p:nvPr/>
          </p:nvCxnSpPr>
          <p:spPr>
            <a:xfrm>
              <a:off x="2099562" y="3676497"/>
              <a:ext cx="594781" cy="667622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直接连接符 241"/>
            <p:cNvCxnSpPr>
              <a:endCxn id="231" idx="4"/>
            </p:cNvCxnSpPr>
            <p:nvPr/>
          </p:nvCxnSpPr>
          <p:spPr>
            <a:xfrm>
              <a:off x="2099562" y="4344118"/>
              <a:ext cx="594781" cy="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椭圆 242"/>
            <p:cNvSpPr/>
            <p:nvPr/>
          </p:nvSpPr>
          <p:spPr>
            <a:xfrm rot="5400000">
              <a:off x="1977457" y="2344094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44" name="椭圆 243"/>
            <p:cNvSpPr/>
            <p:nvPr/>
          </p:nvSpPr>
          <p:spPr>
            <a:xfrm rot="5400000">
              <a:off x="1977457" y="2974111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45" name="直接连接符 244"/>
            <p:cNvCxnSpPr>
              <a:stCxn id="243" idx="6"/>
              <a:endCxn id="244" idx="2"/>
            </p:cNvCxnSpPr>
            <p:nvPr/>
          </p:nvCxnSpPr>
          <p:spPr>
            <a:xfrm>
              <a:off x="2038510" y="2466199"/>
              <a:ext cx="0" cy="50791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接连接符 245"/>
            <p:cNvCxnSpPr>
              <a:stCxn id="243" idx="0"/>
              <a:endCxn id="229" idx="4"/>
            </p:cNvCxnSpPr>
            <p:nvPr/>
          </p:nvCxnSpPr>
          <p:spPr>
            <a:xfrm>
              <a:off x="2099562" y="2405146"/>
              <a:ext cx="594779" cy="93777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接连接符 246"/>
            <p:cNvCxnSpPr>
              <a:stCxn id="243" idx="0"/>
              <a:endCxn id="230" idx="4"/>
            </p:cNvCxnSpPr>
            <p:nvPr/>
          </p:nvCxnSpPr>
          <p:spPr>
            <a:xfrm>
              <a:off x="2099562" y="2405146"/>
              <a:ext cx="594779" cy="127135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接连接符 247"/>
            <p:cNvCxnSpPr>
              <a:stCxn id="243" idx="0"/>
              <a:endCxn id="231" idx="4"/>
            </p:cNvCxnSpPr>
            <p:nvPr/>
          </p:nvCxnSpPr>
          <p:spPr>
            <a:xfrm>
              <a:off x="2099562" y="2405146"/>
              <a:ext cx="594781" cy="1938973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接连接符 248"/>
            <p:cNvCxnSpPr>
              <a:stCxn id="244" idx="0"/>
              <a:endCxn id="231" idx="4"/>
            </p:cNvCxnSpPr>
            <p:nvPr/>
          </p:nvCxnSpPr>
          <p:spPr>
            <a:xfrm>
              <a:off x="2099562" y="3035163"/>
              <a:ext cx="594781" cy="1308956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接连接符 249"/>
            <p:cNvCxnSpPr>
              <a:stCxn id="244" idx="0"/>
              <a:endCxn id="230" idx="4"/>
            </p:cNvCxnSpPr>
            <p:nvPr/>
          </p:nvCxnSpPr>
          <p:spPr>
            <a:xfrm>
              <a:off x="2099562" y="3035163"/>
              <a:ext cx="594779" cy="64133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直接连接符 250"/>
            <p:cNvCxnSpPr>
              <a:stCxn id="244" idx="0"/>
              <a:endCxn id="229" idx="4"/>
            </p:cNvCxnSpPr>
            <p:nvPr/>
          </p:nvCxnSpPr>
          <p:spPr>
            <a:xfrm>
              <a:off x="2099562" y="3035163"/>
              <a:ext cx="594779" cy="307758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2" name="椭圆 251"/>
            <p:cNvSpPr/>
            <p:nvPr/>
          </p:nvSpPr>
          <p:spPr>
            <a:xfrm rot="5400000">
              <a:off x="1977464" y="1988840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53" name="直接连接符 252"/>
            <p:cNvCxnSpPr>
              <a:stCxn id="252" idx="0"/>
              <a:endCxn id="229" idx="5"/>
            </p:cNvCxnSpPr>
            <p:nvPr/>
          </p:nvCxnSpPr>
          <p:spPr>
            <a:xfrm>
              <a:off x="2099569" y="2049892"/>
              <a:ext cx="612654" cy="1336199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直接连接符 253"/>
            <p:cNvCxnSpPr>
              <a:stCxn id="252" idx="0"/>
              <a:endCxn id="231" idx="4"/>
            </p:cNvCxnSpPr>
            <p:nvPr/>
          </p:nvCxnSpPr>
          <p:spPr>
            <a:xfrm>
              <a:off x="2099569" y="2049892"/>
              <a:ext cx="594775" cy="2294227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直接连接符 254"/>
            <p:cNvCxnSpPr>
              <a:stCxn id="252" idx="0"/>
              <a:endCxn id="230" idx="4"/>
            </p:cNvCxnSpPr>
            <p:nvPr/>
          </p:nvCxnSpPr>
          <p:spPr>
            <a:xfrm>
              <a:off x="2099569" y="2049892"/>
              <a:ext cx="594773" cy="162660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椭圆 255"/>
            <p:cNvSpPr/>
            <p:nvPr/>
          </p:nvSpPr>
          <p:spPr>
            <a:xfrm rot="5400000">
              <a:off x="3412095" y="3284646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57" name="椭圆 256"/>
            <p:cNvSpPr/>
            <p:nvPr/>
          </p:nvSpPr>
          <p:spPr>
            <a:xfrm rot="5400000">
              <a:off x="3412096" y="3618223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58" name="椭圆 257"/>
            <p:cNvSpPr/>
            <p:nvPr/>
          </p:nvSpPr>
          <p:spPr>
            <a:xfrm rot="5400000">
              <a:off x="3412098" y="4285844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59" name="直接连接符 258"/>
            <p:cNvCxnSpPr>
              <a:stCxn id="257" idx="6"/>
              <a:endCxn id="258" idx="2"/>
            </p:cNvCxnSpPr>
            <p:nvPr/>
          </p:nvCxnSpPr>
          <p:spPr>
            <a:xfrm>
              <a:off x="3473148" y="3740328"/>
              <a:ext cx="2" cy="54551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直接连接符 259"/>
            <p:cNvCxnSpPr/>
            <p:nvPr/>
          </p:nvCxnSpPr>
          <p:spPr>
            <a:xfrm>
              <a:off x="2756264" y="3740327"/>
              <a:ext cx="0" cy="54551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接连接符 260"/>
            <p:cNvCxnSpPr>
              <a:endCxn id="256" idx="4"/>
            </p:cNvCxnSpPr>
            <p:nvPr/>
          </p:nvCxnSpPr>
          <p:spPr>
            <a:xfrm>
              <a:off x="2817317" y="3345698"/>
              <a:ext cx="594778" cy="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直接连接符 261"/>
            <p:cNvCxnSpPr>
              <a:endCxn id="256" idx="4"/>
            </p:cNvCxnSpPr>
            <p:nvPr/>
          </p:nvCxnSpPr>
          <p:spPr>
            <a:xfrm flipV="1">
              <a:off x="2817317" y="3345699"/>
              <a:ext cx="594779" cy="33357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接连接符 262"/>
            <p:cNvCxnSpPr>
              <a:endCxn id="256" idx="4"/>
            </p:cNvCxnSpPr>
            <p:nvPr/>
          </p:nvCxnSpPr>
          <p:spPr>
            <a:xfrm flipV="1">
              <a:off x="2817317" y="3345699"/>
              <a:ext cx="594779" cy="100119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直接连接符 263"/>
            <p:cNvCxnSpPr>
              <a:endCxn id="257" idx="4"/>
            </p:cNvCxnSpPr>
            <p:nvPr/>
          </p:nvCxnSpPr>
          <p:spPr>
            <a:xfrm>
              <a:off x="2817317" y="3345698"/>
              <a:ext cx="594779" cy="33357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直接连接符 264"/>
            <p:cNvCxnSpPr>
              <a:endCxn id="257" idx="4"/>
            </p:cNvCxnSpPr>
            <p:nvPr/>
          </p:nvCxnSpPr>
          <p:spPr>
            <a:xfrm>
              <a:off x="2817317" y="3679274"/>
              <a:ext cx="594779" cy="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接连接符 265"/>
            <p:cNvCxnSpPr>
              <a:endCxn id="257" idx="4"/>
            </p:cNvCxnSpPr>
            <p:nvPr/>
          </p:nvCxnSpPr>
          <p:spPr>
            <a:xfrm flipV="1">
              <a:off x="2817317" y="3679275"/>
              <a:ext cx="594779" cy="66762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接连接符 266"/>
            <p:cNvCxnSpPr>
              <a:endCxn id="258" idx="4"/>
            </p:cNvCxnSpPr>
            <p:nvPr/>
          </p:nvCxnSpPr>
          <p:spPr>
            <a:xfrm>
              <a:off x="2817317" y="3345698"/>
              <a:ext cx="594780" cy="1001199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>
              <a:endCxn id="258" idx="4"/>
            </p:cNvCxnSpPr>
            <p:nvPr/>
          </p:nvCxnSpPr>
          <p:spPr>
            <a:xfrm>
              <a:off x="2817317" y="3679274"/>
              <a:ext cx="594781" cy="66762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接连接符 268"/>
            <p:cNvCxnSpPr>
              <a:endCxn id="258" idx="4"/>
            </p:cNvCxnSpPr>
            <p:nvPr/>
          </p:nvCxnSpPr>
          <p:spPr>
            <a:xfrm>
              <a:off x="2817317" y="4346895"/>
              <a:ext cx="594781" cy="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0" name="椭圆 269"/>
            <p:cNvSpPr/>
            <p:nvPr/>
          </p:nvSpPr>
          <p:spPr>
            <a:xfrm rot="5400000">
              <a:off x="2695212" y="2346871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71" name="椭圆 270"/>
            <p:cNvSpPr/>
            <p:nvPr/>
          </p:nvSpPr>
          <p:spPr>
            <a:xfrm rot="5400000">
              <a:off x="2695212" y="2976888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72" name="直接连接符 271"/>
            <p:cNvCxnSpPr>
              <a:stCxn id="270" idx="6"/>
              <a:endCxn id="271" idx="2"/>
            </p:cNvCxnSpPr>
            <p:nvPr/>
          </p:nvCxnSpPr>
          <p:spPr>
            <a:xfrm>
              <a:off x="2756264" y="2468976"/>
              <a:ext cx="0" cy="50791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直接连接符 272"/>
            <p:cNvCxnSpPr>
              <a:stCxn id="270" idx="0"/>
              <a:endCxn id="256" idx="4"/>
            </p:cNvCxnSpPr>
            <p:nvPr/>
          </p:nvCxnSpPr>
          <p:spPr>
            <a:xfrm>
              <a:off x="2817317" y="2407924"/>
              <a:ext cx="594779" cy="937775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接连接符 273"/>
            <p:cNvCxnSpPr>
              <a:stCxn id="270" idx="0"/>
              <a:endCxn id="257" idx="4"/>
            </p:cNvCxnSpPr>
            <p:nvPr/>
          </p:nvCxnSpPr>
          <p:spPr>
            <a:xfrm>
              <a:off x="2817317" y="2407924"/>
              <a:ext cx="594779" cy="127135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接连接符 274"/>
            <p:cNvCxnSpPr>
              <a:stCxn id="270" idx="0"/>
              <a:endCxn id="258" idx="4"/>
            </p:cNvCxnSpPr>
            <p:nvPr/>
          </p:nvCxnSpPr>
          <p:spPr>
            <a:xfrm>
              <a:off x="2817317" y="2407924"/>
              <a:ext cx="594781" cy="1938973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直接连接符 275"/>
            <p:cNvCxnSpPr>
              <a:stCxn id="271" idx="0"/>
              <a:endCxn id="258" idx="4"/>
            </p:cNvCxnSpPr>
            <p:nvPr/>
          </p:nvCxnSpPr>
          <p:spPr>
            <a:xfrm>
              <a:off x="2817317" y="3037941"/>
              <a:ext cx="594781" cy="130895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直接连接符 276"/>
            <p:cNvCxnSpPr>
              <a:stCxn id="271" idx="0"/>
              <a:endCxn id="257" idx="4"/>
            </p:cNvCxnSpPr>
            <p:nvPr/>
          </p:nvCxnSpPr>
          <p:spPr>
            <a:xfrm>
              <a:off x="2817317" y="3037941"/>
              <a:ext cx="594779" cy="641334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直接连接符 277"/>
            <p:cNvCxnSpPr>
              <a:stCxn id="271" idx="0"/>
              <a:endCxn id="256" idx="4"/>
            </p:cNvCxnSpPr>
            <p:nvPr/>
          </p:nvCxnSpPr>
          <p:spPr>
            <a:xfrm>
              <a:off x="2817317" y="3037941"/>
              <a:ext cx="594779" cy="307758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椭圆 278"/>
            <p:cNvSpPr/>
            <p:nvPr/>
          </p:nvSpPr>
          <p:spPr>
            <a:xfrm rot="5400000">
              <a:off x="2695218" y="1991618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80" name="直接连接符 279"/>
            <p:cNvCxnSpPr>
              <a:stCxn id="279" idx="0"/>
              <a:endCxn id="256" idx="5"/>
            </p:cNvCxnSpPr>
            <p:nvPr/>
          </p:nvCxnSpPr>
          <p:spPr>
            <a:xfrm>
              <a:off x="2817323" y="2052670"/>
              <a:ext cx="612654" cy="1336199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直接连接符 280"/>
            <p:cNvCxnSpPr>
              <a:stCxn id="279" idx="0"/>
              <a:endCxn id="258" idx="4"/>
            </p:cNvCxnSpPr>
            <p:nvPr/>
          </p:nvCxnSpPr>
          <p:spPr>
            <a:xfrm>
              <a:off x="2817323" y="2052670"/>
              <a:ext cx="594775" cy="229422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直接连接符 281"/>
            <p:cNvCxnSpPr>
              <a:stCxn id="279" idx="0"/>
              <a:endCxn id="257" idx="4"/>
            </p:cNvCxnSpPr>
            <p:nvPr/>
          </p:nvCxnSpPr>
          <p:spPr>
            <a:xfrm>
              <a:off x="2817323" y="2052670"/>
              <a:ext cx="594773" cy="1626605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3" name="椭圆 282"/>
            <p:cNvSpPr/>
            <p:nvPr/>
          </p:nvSpPr>
          <p:spPr>
            <a:xfrm rot="5400000">
              <a:off x="4129453" y="3288917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84" name="椭圆 283"/>
            <p:cNvSpPr/>
            <p:nvPr/>
          </p:nvSpPr>
          <p:spPr>
            <a:xfrm rot="5400000">
              <a:off x="4129454" y="3622494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85" name="椭圆 284"/>
            <p:cNvSpPr/>
            <p:nvPr/>
          </p:nvSpPr>
          <p:spPr>
            <a:xfrm rot="5400000">
              <a:off x="4129456" y="4290115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86" name="直接连接符 285"/>
            <p:cNvCxnSpPr>
              <a:stCxn id="284" idx="6"/>
              <a:endCxn id="285" idx="2"/>
            </p:cNvCxnSpPr>
            <p:nvPr/>
          </p:nvCxnSpPr>
          <p:spPr>
            <a:xfrm>
              <a:off x="4190506" y="3744599"/>
              <a:ext cx="2" cy="54551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直接连接符 286"/>
            <p:cNvCxnSpPr/>
            <p:nvPr/>
          </p:nvCxnSpPr>
          <p:spPr>
            <a:xfrm>
              <a:off x="3473622" y="3744598"/>
              <a:ext cx="0" cy="54551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直接连接符 287"/>
            <p:cNvCxnSpPr>
              <a:endCxn id="283" idx="4"/>
            </p:cNvCxnSpPr>
            <p:nvPr/>
          </p:nvCxnSpPr>
          <p:spPr>
            <a:xfrm>
              <a:off x="3534675" y="3349969"/>
              <a:ext cx="594778" cy="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直接连接符 288"/>
            <p:cNvCxnSpPr>
              <a:endCxn id="283" idx="4"/>
            </p:cNvCxnSpPr>
            <p:nvPr/>
          </p:nvCxnSpPr>
          <p:spPr>
            <a:xfrm flipV="1">
              <a:off x="3534675" y="3349970"/>
              <a:ext cx="594779" cy="333576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直接连接符 289"/>
            <p:cNvCxnSpPr>
              <a:endCxn id="283" idx="4"/>
            </p:cNvCxnSpPr>
            <p:nvPr/>
          </p:nvCxnSpPr>
          <p:spPr>
            <a:xfrm flipV="1">
              <a:off x="3534675" y="3349970"/>
              <a:ext cx="594779" cy="1001197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直接连接符 290"/>
            <p:cNvCxnSpPr>
              <a:endCxn id="284" idx="4"/>
            </p:cNvCxnSpPr>
            <p:nvPr/>
          </p:nvCxnSpPr>
          <p:spPr>
            <a:xfrm>
              <a:off x="3534675" y="3349969"/>
              <a:ext cx="594779" cy="333577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直接连接符 291"/>
            <p:cNvCxnSpPr>
              <a:endCxn id="284" idx="4"/>
            </p:cNvCxnSpPr>
            <p:nvPr/>
          </p:nvCxnSpPr>
          <p:spPr>
            <a:xfrm>
              <a:off x="3534675" y="3683546"/>
              <a:ext cx="594779" cy="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直接连接符 292"/>
            <p:cNvCxnSpPr>
              <a:endCxn id="284" idx="4"/>
            </p:cNvCxnSpPr>
            <p:nvPr/>
          </p:nvCxnSpPr>
          <p:spPr>
            <a:xfrm flipV="1">
              <a:off x="3534675" y="3683546"/>
              <a:ext cx="594779" cy="66762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直接连接符 293"/>
            <p:cNvCxnSpPr>
              <a:endCxn id="285" idx="4"/>
            </p:cNvCxnSpPr>
            <p:nvPr/>
          </p:nvCxnSpPr>
          <p:spPr>
            <a:xfrm>
              <a:off x="3534675" y="3349969"/>
              <a:ext cx="594780" cy="1001199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直接连接符 294"/>
            <p:cNvCxnSpPr>
              <a:endCxn id="285" idx="4"/>
            </p:cNvCxnSpPr>
            <p:nvPr/>
          </p:nvCxnSpPr>
          <p:spPr>
            <a:xfrm>
              <a:off x="3534675" y="3683546"/>
              <a:ext cx="594781" cy="667622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直接连接符 295"/>
            <p:cNvCxnSpPr>
              <a:endCxn id="285" idx="4"/>
            </p:cNvCxnSpPr>
            <p:nvPr/>
          </p:nvCxnSpPr>
          <p:spPr>
            <a:xfrm>
              <a:off x="3534675" y="4351167"/>
              <a:ext cx="594781" cy="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7" name="椭圆 296"/>
            <p:cNvSpPr/>
            <p:nvPr/>
          </p:nvSpPr>
          <p:spPr>
            <a:xfrm rot="5400000">
              <a:off x="3412570" y="2351143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sp>
          <p:nvSpPr>
            <p:cNvPr id="298" name="椭圆 297"/>
            <p:cNvSpPr/>
            <p:nvPr/>
          </p:nvSpPr>
          <p:spPr>
            <a:xfrm rot="5400000">
              <a:off x="3412570" y="2981159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299" name="直接连接符 298"/>
            <p:cNvCxnSpPr>
              <a:stCxn id="297" idx="6"/>
              <a:endCxn id="298" idx="2"/>
            </p:cNvCxnSpPr>
            <p:nvPr/>
          </p:nvCxnSpPr>
          <p:spPr>
            <a:xfrm>
              <a:off x="3473622" y="2473247"/>
              <a:ext cx="0" cy="50791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直接连接符 299"/>
            <p:cNvCxnSpPr>
              <a:stCxn id="297" idx="0"/>
              <a:endCxn id="283" idx="4"/>
            </p:cNvCxnSpPr>
            <p:nvPr/>
          </p:nvCxnSpPr>
          <p:spPr>
            <a:xfrm>
              <a:off x="3534675" y="2412195"/>
              <a:ext cx="594779" cy="93777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直接连接符 300"/>
            <p:cNvCxnSpPr>
              <a:stCxn id="297" idx="0"/>
              <a:endCxn id="284" idx="4"/>
            </p:cNvCxnSpPr>
            <p:nvPr/>
          </p:nvCxnSpPr>
          <p:spPr>
            <a:xfrm>
              <a:off x="3534675" y="2412195"/>
              <a:ext cx="594779" cy="1271351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直接连接符 301"/>
            <p:cNvCxnSpPr>
              <a:stCxn id="297" idx="0"/>
              <a:endCxn id="285" idx="4"/>
            </p:cNvCxnSpPr>
            <p:nvPr/>
          </p:nvCxnSpPr>
          <p:spPr>
            <a:xfrm>
              <a:off x="3534675" y="2412195"/>
              <a:ext cx="594781" cy="1938973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直接连接符 302"/>
            <p:cNvCxnSpPr>
              <a:stCxn id="298" idx="0"/>
              <a:endCxn id="285" idx="4"/>
            </p:cNvCxnSpPr>
            <p:nvPr/>
          </p:nvCxnSpPr>
          <p:spPr>
            <a:xfrm>
              <a:off x="3534675" y="3042212"/>
              <a:ext cx="594781" cy="1308956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直接连接符 303"/>
            <p:cNvCxnSpPr>
              <a:stCxn id="298" idx="0"/>
              <a:endCxn id="284" idx="4"/>
            </p:cNvCxnSpPr>
            <p:nvPr/>
          </p:nvCxnSpPr>
          <p:spPr>
            <a:xfrm>
              <a:off x="3534675" y="3042212"/>
              <a:ext cx="594779" cy="64133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直接连接符 304"/>
            <p:cNvCxnSpPr>
              <a:stCxn id="298" idx="0"/>
              <a:endCxn id="283" idx="4"/>
            </p:cNvCxnSpPr>
            <p:nvPr/>
          </p:nvCxnSpPr>
          <p:spPr>
            <a:xfrm>
              <a:off x="3534675" y="3042212"/>
              <a:ext cx="594779" cy="307758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椭圆 305"/>
            <p:cNvSpPr/>
            <p:nvPr/>
          </p:nvSpPr>
          <p:spPr>
            <a:xfrm rot="5400000">
              <a:off x="3412576" y="1995889"/>
              <a:ext cx="122105" cy="12210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zh-CN" altLang="en-US" sz="400" dirty="0">
                <a:latin typeface="Times New Roman" panose="02020603050405020304" pitchFamily="18" charset="0"/>
              </a:endParaRPr>
            </a:p>
          </p:txBody>
        </p:sp>
        <p:cxnSp>
          <p:nvCxnSpPr>
            <p:cNvPr id="307" name="直接连接符 306"/>
            <p:cNvCxnSpPr>
              <a:stCxn id="306" idx="0"/>
              <a:endCxn id="283" idx="5"/>
            </p:cNvCxnSpPr>
            <p:nvPr/>
          </p:nvCxnSpPr>
          <p:spPr>
            <a:xfrm>
              <a:off x="3534681" y="2056941"/>
              <a:ext cx="612654" cy="1336199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直接连接符 307"/>
            <p:cNvCxnSpPr>
              <a:stCxn id="306" idx="0"/>
              <a:endCxn id="285" idx="4"/>
            </p:cNvCxnSpPr>
            <p:nvPr/>
          </p:nvCxnSpPr>
          <p:spPr>
            <a:xfrm>
              <a:off x="3534681" y="2056941"/>
              <a:ext cx="594775" cy="2294227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直接连接符 308"/>
            <p:cNvCxnSpPr>
              <a:stCxn id="306" idx="0"/>
              <a:endCxn id="284" idx="4"/>
            </p:cNvCxnSpPr>
            <p:nvPr/>
          </p:nvCxnSpPr>
          <p:spPr>
            <a:xfrm>
              <a:off x="3534681" y="2056941"/>
              <a:ext cx="594773" cy="162660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3" name="文本框 312"/>
          <p:cNvSpPr txBox="1"/>
          <p:nvPr/>
        </p:nvSpPr>
        <p:spPr>
          <a:xfrm>
            <a:off x="6268399" y="6348119"/>
            <a:ext cx="1023620" cy="36893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2400" b="1" i="1">
                <a:solidFill>
                  <a:srgbClr val="C00000"/>
                </a:solidFill>
                <a:sym typeface="+mn-ea"/>
              </a:rPr>
              <a:t>Qϕ(s, a)</a:t>
            </a:r>
            <a:endParaRPr lang="zh-CN" altLang="en-US" sz="2400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" y="6131560"/>
            <a:ext cx="899160" cy="58991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2008608" y="5022296"/>
            <a:ext cx="2060184" cy="8602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Mapping</a:t>
            </a:r>
          </a:p>
          <a:p>
            <a:pPr algn="ctr"/>
            <a:r>
              <a:rPr lang="zh-CN" altLang="en-US" sz="2400" b="1" i="1">
                <a:solidFill>
                  <a:srgbClr val="C00000"/>
                </a:solidFill>
                <a:sym typeface="+mn-ea"/>
              </a:rPr>
              <a:t>Qπ(s, a)</a:t>
            </a:r>
            <a:endParaRPr lang="zh-CN" altLang="en-US" sz="2400" b="1" dirty="0"/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747260" y="5121910"/>
            <a:ext cx="7753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 i="1">
                <a:solidFill>
                  <a:srgbClr val="C00000"/>
                </a:solidFill>
                <a:sym typeface="+mn-ea"/>
              </a:rPr>
              <a:t>≈ 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4" y="1014095"/>
            <a:ext cx="11338842" cy="404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Goodness of Actor 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穷举所有可能的轨迹 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</a:t>
            </a:r>
            <a:r>
              <a:rPr lang="zh-CN" altLang="el-GR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每一个轨迹 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都有一个概率</a:t>
            </a: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期望奖励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expected reward)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：从分布 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θ(τ)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采样一个轨迹 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</a:t>
            </a:r>
            <a:r>
              <a:rPr lang="zh-CN" altLang="el-GR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计算 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R(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τ)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的期望值</a:t>
            </a:r>
            <a:r>
              <a:rPr lang="zh-CN" altLang="e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zh-CN" altLang="en-US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2" algn="just">
              <a:lnSpc>
                <a:spcPct val="150000"/>
              </a:lnSpc>
            </a:pP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br>
              <a:rPr lang="zh-CN" altLang="en-US" sz="1800" dirty="0">
                <a:effectLst/>
                <a:latin typeface="FandolSong-Regular-Identity-H"/>
              </a:rPr>
            </a:br>
            <a:endParaRPr lang="zh-CN" altLang="en-US" sz="2400" dirty="0"/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endParaRPr lang="en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20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059AF03-9862-063D-5734-0D640FC083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2720" y="3453337"/>
            <a:ext cx="9631021" cy="244903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349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4" y="1014095"/>
            <a:ext cx="11338842" cy="404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Goodness of Actor 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穷举所有可能的轨迹 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</a:t>
            </a:r>
            <a:r>
              <a:rPr lang="zh-CN" altLang="el-GR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每一个轨迹 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都有一个概率</a:t>
            </a: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期望奖励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expected reward)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：从分布 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θ(τ)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采样一个轨迹 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</a:t>
            </a:r>
            <a:r>
              <a:rPr lang="zh-CN" altLang="el-GR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计算 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R(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τ)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的期望值</a:t>
            </a:r>
            <a:r>
              <a:rPr lang="zh-CN" altLang="e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zh-CN" altLang="en-US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2" algn="just">
              <a:lnSpc>
                <a:spcPct val="150000"/>
              </a:lnSpc>
            </a:pP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br>
              <a:rPr lang="zh-CN" altLang="en-US" sz="1800" dirty="0">
                <a:effectLst/>
                <a:latin typeface="FandolSong-Regular-Identity-H"/>
              </a:rPr>
            </a:br>
            <a:endParaRPr lang="zh-CN" altLang="en-US" sz="2400" dirty="0"/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endParaRPr lang="en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21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5734447A-4CBB-E71C-9761-026CE3A7C2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2099" y="3087348"/>
            <a:ext cx="5846099" cy="376112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94467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1141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" altLang="zh-CN" sz="2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Three Steps for Deep Learning </a:t>
            </a:r>
            <a:endParaRPr lang="en" altLang="zh-CN" sz="1600" b="1" dirty="0">
              <a:solidFill>
                <a:srgbClr val="C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22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312255D-24AD-338D-BDF5-F0BA8E4A6A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8630" y="2130805"/>
            <a:ext cx="8323162" cy="46609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26980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4" y="1014095"/>
            <a:ext cx="11338842" cy="2069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梯度上升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gradient</a:t>
            </a: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ascent)</a:t>
            </a:r>
            <a:endParaRPr lang="en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我们要最大化期望奖励，可以使用梯度上升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gradient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ascent)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来最大化期望奖励。</a:t>
            </a:r>
            <a:endParaRPr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要进行</a:t>
            </a:r>
            <a:r>
              <a:rPr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梯度上升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，我们先要计算期望奖励的梯度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23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E3F96E0-5DA6-C723-1008-209092A526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4457" y="3126312"/>
            <a:ext cx="6297513" cy="355385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525726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4" y="1014095"/>
            <a:ext cx="11338842" cy="1607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策略梯度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policy gradient</a:t>
            </a:r>
            <a:r>
              <a:rPr lang="zh-CN" altLang="e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PG) </a:t>
            </a:r>
            <a:endParaRPr lang="en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只有 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θ(τ)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 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θ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有关。奖励函数 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R(</a:t>
            </a:r>
            <a:r>
              <a:rPr lang="el-GR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τ) 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不需要是可微分的</a:t>
            </a:r>
            <a:r>
              <a:rPr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differentiable)</a:t>
            </a:r>
            <a:r>
              <a:rPr lang="zh-CN" altLang="e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 </a:t>
            </a:r>
            <a:endParaRPr lang="en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24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93147D0-FBDF-1CD4-8362-3B726CF181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7895"/>
          <a:stretch/>
        </p:blipFill>
        <p:spPr>
          <a:xfrm>
            <a:off x="1797050" y="4062191"/>
            <a:ext cx="9488235" cy="26236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7B4533F-3241-1889-7A63-9AB2799FCB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697" y="2701120"/>
            <a:ext cx="9240179" cy="1328854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274D82E-9BF5-A201-F99B-C0C252C772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389" y="4219606"/>
            <a:ext cx="1168400" cy="876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7735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4" y="1014095"/>
            <a:ext cx="11338842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策略梯度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policy gradient</a:t>
            </a:r>
            <a:r>
              <a:rPr lang="zh-CN" altLang="e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PG)</a:t>
            </a:r>
            <a:endParaRPr lang="en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25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1770C7E-74AC-BDC1-6C59-B9CCE1359D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200" y="2320277"/>
            <a:ext cx="7772400" cy="43456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A5A8EB4-DA7E-ECA2-014D-B7A949A82C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3100" y="1387475"/>
            <a:ext cx="4203700" cy="95250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B1D7758-EE57-56A9-B173-57982C1ECA68}"/>
              </a:ext>
            </a:extLst>
          </p:cNvPr>
          <p:cNvSpPr/>
          <p:nvPr/>
        </p:nvSpPr>
        <p:spPr>
          <a:xfrm>
            <a:off x="3020992" y="4294208"/>
            <a:ext cx="2500132" cy="11690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6923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26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B1D7758-EE57-56A9-B173-57982C1ECA68}"/>
              </a:ext>
            </a:extLst>
          </p:cNvPr>
          <p:cNvSpPr/>
          <p:nvPr/>
        </p:nvSpPr>
        <p:spPr>
          <a:xfrm>
            <a:off x="3020992" y="4294208"/>
            <a:ext cx="2500132" cy="11690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C92290D-F87E-7B1C-2F64-B4B1EC34DE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7050" y="93108"/>
            <a:ext cx="9093681" cy="667178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2582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4" y="1014095"/>
            <a:ext cx="11338842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策略梯度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policy gradient</a:t>
            </a:r>
            <a:r>
              <a:rPr lang="zh-CN" altLang="e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PG)</a:t>
            </a:r>
            <a:endParaRPr lang="en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27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B1D7758-EE57-56A9-B173-57982C1ECA68}"/>
              </a:ext>
            </a:extLst>
          </p:cNvPr>
          <p:cNvSpPr/>
          <p:nvPr/>
        </p:nvSpPr>
        <p:spPr>
          <a:xfrm>
            <a:off x="3020992" y="4294208"/>
            <a:ext cx="2500132" cy="11690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5F53AF-225F-1A2A-3923-23F392CC6A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701" y="2239717"/>
            <a:ext cx="7772400" cy="46182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852052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6342CBF-3187-E8CE-72E3-A8792CAF7A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907" y="1886673"/>
            <a:ext cx="8206058" cy="4961802"/>
          </a:xfrm>
          <a:prstGeom prst="rect">
            <a:avLst/>
          </a:prstGeom>
        </p:spPr>
      </p:pic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4" y="1014095"/>
            <a:ext cx="11338842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Policy-based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approach——learning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actor</a:t>
            </a:r>
            <a:endParaRPr lang="en" altLang="zh-CN" sz="24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策略梯度</a:t>
            </a:r>
            <a:r>
              <a:rPr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policy gradient</a:t>
            </a:r>
            <a:r>
              <a:rPr lang="zh-CN" altLang="e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PG)</a:t>
            </a:r>
            <a:endParaRPr lang="en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强化学习分类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28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3946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04F4ADC-673B-EF72-FD1B-A52FA31F7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988" y="-1"/>
            <a:ext cx="9214412" cy="68338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5181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深度Q 网络（deep Q-network，DQN）</a:t>
            </a:r>
            <a:r>
              <a:rPr 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：基于深度学习的 Q 学习算法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结合了价值函数近似与神经网络技术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技巧：目标网络（target network）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 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探索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+ 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经验回放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深度Q 网络（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eep Q-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etwork，DQN）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3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9" name="矩形 318"/>
              <p:cNvSpPr/>
              <p:nvPr/>
            </p:nvSpPr>
            <p:spPr>
              <a:xfrm>
                <a:off x="1407777" y="5211567"/>
                <a:ext cx="700613" cy="6451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600" b="1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𝒔</m:t>
                      </m:r>
                    </m:oMath>
                  </m:oMathPara>
                </a14:m>
                <a:endParaRPr lang="en-US" altLang="zh-CN" sz="3600" b="1" i="1" dirty="0">
                  <a:latin typeface="Cambria Math" panose="02040503050406030204" pitchFamily="18" charset="0"/>
                  <a:cs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19" name="矩形 3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7777" y="5211567"/>
                <a:ext cx="700613" cy="645160"/>
              </a:xfrm>
              <a:prstGeom prst="rect">
                <a:avLst/>
              </a:prstGeom>
              <a:blipFill rotWithShape="1">
                <a:blip r:embed="rId4"/>
                <a:stretch>
                  <a:fillRect l="-88" t="-19" r="27" b="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0" name="直接箭头连接符 319"/>
          <p:cNvCxnSpPr>
            <a:endCxn id="325" idx="2"/>
          </p:cNvCxnSpPr>
          <p:nvPr/>
        </p:nvCxnSpPr>
        <p:spPr>
          <a:xfrm flipV="1">
            <a:off x="2062500" y="4804122"/>
            <a:ext cx="725676" cy="5176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直接箭头连接符 320"/>
          <p:cNvCxnSpPr>
            <a:endCxn id="325" idx="2"/>
          </p:cNvCxnSpPr>
          <p:nvPr/>
        </p:nvCxnSpPr>
        <p:spPr>
          <a:xfrm flipH="1" flipV="1">
            <a:off x="2788176" y="4804122"/>
            <a:ext cx="670678" cy="5176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直接箭头连接符 322"/>
          <p:cNvCxnSpPr>
            <a:stCxn id="325" idx="0"/>
          </p:cNvCxnSpPr>
          <p:nvPr/>
        </p:nvCxnSpPr>
        <p:spPr>
          <a:xfrm flipV="1">
            <a:off x="2788176" y="3380452"/>
            <a:ext cx="0" cy="5634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5" name="矩形 324"/>
          <p:cNvSpPr/>
          <p:nvPr/>
        </p:nvSpPr>
        <p:spPr>
          <a:xfrm>
            <a:off x="1758084" y="3943872"/>
            <a:ext cx="2060184" cy="8602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DNN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6" name="矩形 325"/>
              <p:cNvSpPr/>
              <p:nvPr/>
            </p:nvSpPr>
            <p:spPr>
              <a:xfrm>
                <a:off x="3209707" y="5211567"/>
                <a:ext cx="700613" cy="6451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600" b="1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𝒂</m:t>
                      </m:r>
                    </m:oMath>
                  </m:oMathPara>
                </a14:m>
                <a:endParaRPr lang="en-US" altLang="zh-CN" sz="3600" b="1" i="1" dirty="0">
                  <a:latin typeface="Cambria Math" panose="02040503050406030204" pitchFamily="18" charset="0"/>
                  <a:cs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26" name="矩形 3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9707" y="5211567"/>
                <a:ext cx="700613" cy="645160"/>
              </a:xfrm>
              <a:prstGeom prst="rect">
                <a:avLst/>
              </a:prstGeom>
              <a:blipFill rotWithShape="1">
                <a:blip r:embed="rId5"/>
                <a:stretch>
                  <a:fillRect l="-60" t="-19" r="89" b="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7" name="矩形 326"/>
              <p:cNvSpPr/>
              <p:nvPr/>
            </p:nvSpPr>
            <p:spPr>
              <a:xfrm>
                <a:off x="7351395" y="5381625"/>
                <a:ext cx="700405" cy="476250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600" b="1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𝒔</m:t>
                      </m:r>
                    </m:oMath>
                  </m:oMathPara>
                </a14:m>
                <a:endParaRPr lang="en-US" altLang="zh-CN" sz="3600" b="1" i="1" dirty="0">
                  <a:latin typeface="Cambria Math" panose="02040503050406030204" pitchFamily="18" charset="0"/>
                  <a:cs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27" name="矩形 3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51395" y="5381625"/>
                <a:ext cx="700405" cy="476250"/>
              </a:xfrm>
              <a:prstGeom prst="rect">
                <a:avLst/>
              </a:prstGeom>
              <a:blipFill rotWithShape="1">
                <a:blip r:embed="rId6"/>
                <a:stretch>
                  <a:fillRect b="-248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8" name="直接箭头连接符 327"/>
          <p:cNvCxnSpPr>
            <a:stCxn id="327" idx="0"/>
            <a:endCxn id="332" idx="2"/>
          </p:cNvCxnSpPr>
          <p:nvPr/>
        </p:nvCxnSpPr>
        <p:spPr>
          <a:xfrm flipH="1" flipV="1">
            <a:off x="7691345" y="5030893"/>
            <a:ext cx="10795" cy="3505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直接箭头连接符 329"/>
          <p:cNvCxnSpPr>
            <a:stCxn id="332" idx="0"/>
          </p:cNvCxnSpPr>
          <p:nvPr/>
        </p:nvCxnSpPr>
        <p:spPr>
          <a:xfrm flipH="1" flipV="1">
            <a:off x="6199098" y="3380452"/>
            <a:ext cx="1492247" cy="7901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2" name="矩形 331"/>
          <p:cNvSpPr/>
          <p:nvPr/>
        </p:nvSpPr>
        <p:spPr>
          <a:xfrm>
            <a:off x="6661253" y="4170624"/>
            <a:ext cx="2060184" cy="8602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DNN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5600292" y="2918787"/>
            <a:ext cx="1197612" cy="461665"/>
            <a:chOff x="8056115" y="3546801"/>
            <a:chExt cx="1621286" cy="461665"/>
          </a:xfrm>
        </p:grpSpPr>
        <p:sp>
          <p:nvSpPr>
            <p:cNvPr id="334" name="矩形 333"/>
            <p:cNvSpPr/>
            <p:nvPr/>
          </p:nvSpPr>
          <p:spPr>
            <a:xfrm>
              <a:off x="8056115" y="3546801"/>
              <a:ext cx="1621286" cy="461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endPara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6" name="矩形 335"/>
                <p:cNvSpPr/>
                <p:nvPr/>
              </p:nvSpPr>
              <p:spPr>
                <a:xfrm>
                  <a:off x="8303914" y="3592966"/>
                  <a:ext cx="1285164" cy="36830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1" i="1"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𝑸</m:t>
                        </m:r>
                        <m:r>
                          <a:rPr lang="en-US" altLang="zh-CN" b="1" i="1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1" i="1"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𝒔</m:t>
                        </m:r>
                        <m:r>
                          <a:rPr lang="en-US" altLang="zh-CN" b="1" i="1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1" i="1"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1" i="1"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n-US" altLang="zh-CN" b="1" i="1">
                                <a:latin typeface="Cambria Math" panose="02040503050406030204" pitchFamily="18" charset="0"/>
                                <a:ea typeface="MS Mincho" charset="0"/>
                                <a:cs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altLang="zh-CN" b="1" i="1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36" name="矩形 33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03914" y="3592966"/>
                  <a:ext cx="1285164" cy="368300"/>
                </a:xfrm>
                <a:prstGeom prst="rect">
                  <a:avLst/>
                </a:prstGeom>
                <a:blipFill rotWithShape="1">
                  <a:blip r:embed="rId7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" name="组合 5"/>
          <p:cNvGrpSpPr/>
          <p:nvPr/>
        </p:nvGrpSpPr>
        <p:grpSpPr>
          <a:xfrm>
            <a:off x="7115651" y="2918787"/>
            <a:ext cx="1152822" cy="461665"/>
            <a:chOff x="8056115" y="4201416"/>
            <a:chExt cx="1623309" cy="461665"/>
          </a:xfrm>
        </p:grpSpPr>
        <p:sp>
          <p:nvSpPr>
            <p:cNvPr id="335" name="矩形 334"/>
            <p:cNvSpPr/>
            <p:nvPr/>
          </p:nvSpPr>
          <p:spPr>
            <a:xfrm>
              <a:off x="8056115" y="4201416"/>
              <a:ext cx="1621286" cy="461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endPara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7" name="矩形 336"/>
                <p:cNvSpPr/>
                <p:nvPr/>
              </p:nvSpPr>
              <p:spPr>
                <a:xfrm>
                  <a:off x="8342662" y="4247581"/>
                  <a:ext cx="1336762" cy="36830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1" i="1"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𝑸</m:t>
                        </m:r>
                        <m:r>
                          <a:rPr lang="en-US" altLang="zh-CN" b="1" i="1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1" i="1"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𝒔</m:t>
                        </m:r>
                        <m:r>
                          <a:rPr lang="en-US" altLang="zh-CN" b="1" i="1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1" i="1"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1" i="1"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n-US" altLang="zh-CN" b="1" i="1">
                                <a:latin typeface="Cambria Math" panose="02040503050406030204" pitchFamily="18" charset="0"/>
                                <a:ea typeface="MS Mincho" charset="0"/>
                                <a:cs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altLang="zh-CN" b="1" i="1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37" name="矩形 33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42662" y="4247581"/>
                  <a:ext cx="1336762" cy="368300"/>
                </a:xfrm>
                <a:prstGeom prst="rect">
                  <a:avLst/>
                </a:prstGeom>
                <a:blipFill rotWithShape="1">
                  <a:blip r:embed="rId8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38" name="组合 337"/>
          <p:cNvGrpSpPr/>
          <p:nvPr/>
        </p:nvGrpSpPr>
        <p:grpSpPr>
          <a:xfrm>
            <a:off x="9190483" y="2918787"/>
            <a:ext cx="1286712" cy="461665"/>
            <a:chOff x="6532115" y="4941192"/>
            <a:chExt cx="1621286" cy="461665"/>
          </a:xfrm>
        </p:grpSpPr>
        <p:sp>
          <p:nvSpPr>
            <p:cNvPr id="339" name="矩形 338"/>
            <p:cNvSpPr/>
            <p:nvPr/>
          </p:nvSpPr>
          <p:spPr>
            <a:xfrm>
              <a:off x="6532115" y="4941192"/>
              <a:ext cx="1621286" cy="461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endPara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0" name="矩形 339"/>
                <p:cNvSpPr/>
                <p:nvPr/>
              </p:nvSpPr>
              <p:spPr>
                <a:xfrm>
                  <a:off x="6818660" y="4954920"/>
                  <a:ext cx="1320988" cy="36830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1" i="1" smtClean="0"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𝑸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𝒔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1" i="1"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1" i="1"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n-US" altLang="zh-CN" b="1" i="1" smtClean="0"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𝒎</m:t>
                            </m:r>
                          </m:sub>
                        </m:sSub>
                        <m:r>
                          <a:rPr lang="en-US" altLang="zh-CN" b="1" i="1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40" name="矩形 33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18660" y="4954920"/>
                  <a:ext cx="1320988" cy="368300"/>
                </a:xfrm>
                <a:prstGeom prst="rect">
                  <a:avLst/>
                </a:prstGeom>
                <a:blipFill rotWithShape="1">
                  <a:blip r:embed="rId9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341" name="直接箭头连接符 340"/>
          <p:cNvCxnSpPr>
            <a:stCxn id="332" idx="0"/>
          </p:cNvCxnSpPr>
          <p:nvPr/>
        </p:nvCxnSpPr>
        <p:spPr>
          <a:xfrm flipH="1" flipV="1">
            <a:off x="7691344" y="3380452"/>
            <a:ext cx="1" cy="7901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箭头连接符 341"/>
          <p:cNvCxnSpPr>
            <a:stCxn id="332" idx="0"/>
          </p:cNvCxnSpPr>
          <p:nvPr/>
        </p:nvCxnSpPr>
        <p:spPr>
          <a:xfrm flipV="1">
            <a:off x="7691345" y="3380452"/>
            <a:ext cx="2142493" cy="7901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3" name="组合 342"/>
          <p:cNvGrpSpPr/>
          <p:nvPr/>
        </p:nvGrpSpPr>
        <p:grpSpPr>
          <a:xfrm>
            <a:off x="2238030" y="2862834"/>
            <a:ext cx="1197612" cy="461665"/>
            <a:chOff x="8056115" y="3546801"/>
            <a:chExt cx="1621286" cy="461665"/>
          </a:xfrm>
        </p:grpSpPr>
        <p:sp>
          <p:nvSpPr>
            <p:cNvPr id="344" name="矩形 343"/>
            <p:cNvSpPr/>
            <p:nvPr/>
          </p:nvSpPr>
          <p:spPr>
            <a:xfrm>
              <a:off x="8056115" y="3546801"/>
              <a:ext cx="1621286" cy="461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endPara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5" name="矩形 344"/>
                <p:cNvSpPr/>
                <p:nvPr/>
              </p:nvSpPr>
              <p:spPr>
                <a:xfrm>
                  <a:off x="8303914" y="3592966"/>
                  <a:ext cx="1200919" cy="36830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1" i="1" smtClean="0"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𝑸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𝒔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𝒂</m:t>
                        </m:r>
                        <m:r>
                          <a:rPr lang="en-US" altLang="zh-CN" b="1" i="1">
                            <a:latin typeface="Cambria Math" panose="02040503050406030204" pitchFamily="18" charset="0"/>
                            <a:ea typeface="MS Mincho" charset="0"/>
                            <a:cs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45" name="矩形 34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03914" y="3592966"/>
                  <a:ext cx="1200919" cy="368300"/>
                </a:xfrm>
                <a:prstGeom prst="rect">
                  <a:avLst/>
                </a:prstGeom>
                <a:blipFill rotWithShape="1">
                  <a:blip r:embed="rId10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8470532" y="2918787"/>
                <a:ext cx="400685" cy="4921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200" b="1" i="1" smtClean="0">
                          <a:latin typeface="Cambria Math" panose="02040503050406030204" pitchFamily="18" charset="0"/>
                          <a:ea typeface="MS Mincho" charset="0"/>
                          <a:cs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altLang="zh-CN" sz="3200" b="1" i="1" dirty="0">
                  <a:latin typeface="Cambria Math" panose="02040503050406030204" pitchFamily="18" charset="0"/>
                  <a:ea typeface="MS Mincho" charset="0"/>
                  <a:cs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0532" y="2918787"/>
                <a:ext cx="400685" cy="492125"/>
              </a:xfrm>
              <a:prstGeom prst="rect">
                <a:avLst/>
              </a:prstGeom>
              <a:blipFill rotWithShape="1">
                <a:blip r:embed="rId11"/>
                <a:stretch>
                  <a:fillRect l="-67" t="-66" r="-21486" b="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/>
          <p:cNvSpPr txBox="1"/>
          <p:nvPr/>
        </p:nvSpPr>
        <p:spPr>
          <a:xfrm>
            <a:off x="1628008" y="5857606"/>
            <a:ext cx="23990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Naive Deep Q network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6330584" y="5889356"/>
            <a:ext cx="28689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Optimized Deep Q network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" grpId="0"/>
      <p:bldP spid="332" grpId="0" bldLvl="0" animBg="1"/>
      <p:bldP spid="2" grpId="0"/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D3F2DD4-D293-3A62-C145-03D74CA5F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056" y="0"/>
            <a:ext cx="9202838" cy="685940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89085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454A644-B121-812D-1EAA-65D70006A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585" y="-1"/>
            <a:ext cx="9307010" cy="681561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45757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09880" y="1125855"/>
            <a:ext cx="11506835" cy="511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5000"/>
              </a:lnSpc>
              <a:buFont typeface="Wingdings" panose="05000000000000000000" pitchFamily="2" charset="2"/>
              <a:buChar char="u"/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强化学习经典算法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1032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What is Reinforcement Learning?</a:t>
            </a:r>
            <a:endParaRPr lang="zh-CN" altLang="en-US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F626-F2E7-47E8-A3E5-EAE9C4555C6D}" type="slidenum">
              <a:rPr lang="zh-CN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fld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pic_center” width=“20%”/">
            <a:extLst>
              <a:ext uri="{FF2B5EF4-FFF2-40B4-BE49-F238E27FC236}">
                <a16:creationId xmlns:a16="http://schemas.microsoft.com/office/drawing/2014/main" id="{6DA135EE-9400-CE22-3F91-CDF095FBDD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2"/>
          <a:stretch/>
        </p:blipFill>
        <p:spPr bwMode="auto">
          <a:xfrm>
            <a:off x="0" y="1672395"/>
            <a:ext cx="10160000" cy="464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左箭头标注 7">
            <a:extLst>
              <a:ext uri="{FF2B5EF4-FFF2-40B4-BE49-F238E27FC236}">
                <a16:creationId xmlns:a16="http://schemas.microsoft.com/office/drawing/2014/main" id="{7A02FDF7-CD36-ECDC-CA1B-BC96DFAC8D23}"/>
              </a:ext>
            </a:extLst>
          </p:cNvPr>
          <p:cNvSpPr/>
          <p:nvPr/>
        </p:nvSpPr>
        <p:spPr>
          <a:xfrm>
            <a:off x="6986214" y="3305754"/>
            <a:ext cx="4734046" cy="2500132"/>
          </a:xfrm>
          <a:prstGeom prst="leftArrowCallout">
            <a:avLst>
              <a:gd name="adj1" fmla="val 12963"/>
              <a:gd name="adj2" fmla="val 25000"/>
              <a:gd name="adj3" fmla="val 40278"/>
              <a:gd name="adj4" fmla="val 6497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 Reinforcement Learning </a:t>
            </a:r>
          </a:p>
          <a:p>
            <a:pPr algn="ctr"/>
            <a:r>
              <a:rPr lang="en" altLang="zh-CN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Actor-Critic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64533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4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Actor-Critic</a:t>
            </a:r>
            <a:endParaRPr lang="zh-CN" altLang="en-US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33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E6B10C6-8825-B5C2-9185-D4E57B1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033" y="993192"/>
            <a:ext cx="9671934" cy="564756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86145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4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Actor-Critic</a:t>
            </a:r>
            <a:endParaRPr lang="zh-CN" altLang="en-US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34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6A8759F-C4CC-65EC-3A8B-14335417B5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367" y="1041408"/>
            <a:ext cx="10670854" cy="560245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862220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4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Actor-Critic</a:t>
            </a:r>
            <a:endParaRPr lang="zh-CN" altLang="en-US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35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page79image71237184">
            <a:extLst>
              <a:ext uri="{FF2B5EF4-FFF2-40B4-BE49-F238E27FC236}">
                <a16:creationId xmlns:a16="http://schemas.microsoft.com/office/drawing/2014/main" id="{81D52792-DBFD-CB8A-DD34-028F0A82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53975"/>
            <a:ext cx="61214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F6A40EC-6356-96AE-A760-38E0521649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263" y="1114902"/>
            <a:ext cx="10140388" cy="56154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43198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1715135"/>
            <a:ext cx="6019800" cy="3962400"/>
          </a:xfrm>
          <a:prstGeom prst="rect">
            <a:avLst/>
          </a:prstGeom>
        </p:spPr>
      </p:pic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865" y="1014095"/>
            <a:ext cx="1115377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目标网络（target network）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深度Q 网络（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eep Q-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etwork，DQN）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4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845" y="1764030"/>
            <a:ext cx="5836920" cy="647700"/>
          </a:xfrm>
          <a:prstGeom prst="rect">
            <a:avLst/>
          </a:prstGeom>
        </p:spPr>
      </p:pic>
      <p:sp>
        <p:nvSpPr>
          <p:cNvPr id="7" name="左大括号 6"/>
          <p:cNvSpPr/>
          <p:nvPr/>
        </p:nvSpPr>
        <p:spPr>
          <a:xfrm rot="16200000">
            <a:off x="1374775" y="1884680"/>
            <a:ext cx="315595" cy="1369060"/>
          </a:xfrm>
          <a:prstGeom prst="leftBrace">
            <a:avLst>
              <a:gd name="adj1" fmla="val 59456"/>
              <a:gd name="adj2" fmla="val 5000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左大括号 7"/>
          <p:cNvSpPr/>
          <p:nvPr/>
        </p:nvSpPr>
        <p:spPr>
          <a:xfrm rot="16200000">
            <a:off x="4474845" y="836295"/>
            <a:ext cx="315595" cy="3467100"/>
          </a:xfrm>
          <a:prstGeom prst="leftBrace">
            <a:avLst>
              <a:gd name="adj1" fmla="val 59456"/>
              <a:gd name="adj2" fmla="val 5000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57728" y="2916286"/>
            <a:ext cx="17500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网络输出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047358" y="2916286"/>
            <a:ext cx="12268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目标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01980" y="3668395"/>
            <a:ext cx="5843905" cy="236855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rtlCol="0">
            <a:no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开始两个网络一样，训练时把右边的Q 网络固定住，梯度下降的时候，只调整左边Q 网络的参数。更新</a:t>
            </a:r>
            <a:r>
              <a:rPr 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次以后才把参数复制到右边的网络中，把右边网络的参数覆盖，目标值就变了</a:t>
            </a:r>
            <a:r>
              <a:rPr 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，然后</a:t>
            </a:r>
            <a:r>
              <a:rPr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重新训练</a:t>
            </a:r>
            <a:r>
              <a:rPr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Q 网络</a:t>
            </a:r>
            <a:endParaRPr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4105" y="2128520"/>
            <a:ext cx="5143500" cy="137223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16865" y="1014095"/>
            <a:ext cx="11447780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探索-利用窘境（exploration-exploitation dilemma）问题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ε-贪心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：有1 − ε 的概率会按照Q 函数来决定动作（通常将ε 设为一个很小的值）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400" b="1" dirty="0">
              <a:solidFill>
                <a:srgbClr val="C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玻尔兹曼探索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：假设对于任意的s、a，Q(s, a) ⩾ 0，a被选中的概率与eQ(s,a)/T 呈正比，T &gt; 0 称为温度系数。T 很大，所有动作几乎以等概率选择（探索）；T 很小，Q 值大的更容易被选中（利用）；如果T 趋于0，就只选择最优动作</a:t>
            </a:r>
          </a:p>
        </p:txBody>
      </p:sp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深度Q 网络（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eep Q-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etwork，DQN）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5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9985" y="5467350"/>
            <a:ext cx="4703445" cy="130937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16865" y="1014095"/>
            <a:ext cx="6176645" cy="53784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经验回放（experience replay）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迭代地训练Q 函数</a:t>
            </a:r>
            <a:r>
              <a:rPr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，在每次迭代里面，从回放缓冲区中随机挑一个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批量</a:t>
            </a:r>
            <a:r>
              <a:rPr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（batch）出来，根据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经验更新Q 函数</a:t>
            </a:r>
            <a:endParaRPr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用回放缓冲区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减少与环境交互的次数</a:t>
            </a:r>
            <a:endParaRPr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在训练网络的时候，其实我们希望一个批量里面的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</a:t>
            </a:r>
            <a:r>
              <a:rPr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越</a:t>
            </a:r>
            <a:r>
              <a:rPr sz="24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多样（diverse）</a:t>
            </a:r>
            <a:r>
              <a:rPr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越好。回放缓冲区里面的经验通通来自于不同的策略，我们采样到的一个批量里面的数据会是比较多样的</a:t>
            </a:r>
          </a:p>
        </p:txBody>
      </p:sp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0965" y="0"/>
            <a:ext cx="1187704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深度Q 网络（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eep Q-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etwork，DQN）</a:t>
            </a:r>
          </a:p>
        </p:txBody>
      </p:sp>
      <p:sp>
        <p:nvSpPr>
          <p:cNvPr id="1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9A9A43-33EB-433F-8DDA-D75E78E778A3}" type="slidenum">
              <a:rPr lang="zh-CN" altLang="zh-CN" smtClean="0">
                <a:solidFill>
                  <a:prstClr val="black">
                    <a:tint val="75000"/>
                  </a:prstClr>
                </a:solidFill>
              </a:rPr>
              <a:t>6</a:t>
            </a:fld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510" y="2359660"/>
            <a:ext cx="5574665" cy="30905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1032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Gym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F626-F2E7-47E8-A3E5-EAE9C4555C6D}" type="slidenum">
              <a:rPr lang="zh-CN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309881" y="628650"/>
            <a:ext cx="11487167" cy="2091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just">
              <a:lnSpc>
                <a:spcPct val="125000"/>
              </a:lnSpc>
              <a:buFont typeface="Wingdings" panose="05000000000000000000" pitchFamily="2" charset="2"/>
              <a:buNone/>
            </a:pPr>
            <a:endParaRPr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25000"/>
              </a:lnSpc>
              <a:buFont typeface="Wingdings" panose="05000000000000000000" charset="0"/>
              <a:buChar char="Ø"/>
            </a:pPr>
            <a:r>
              <a:rPr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penAI研发的Gym库是一个用于开发和比较强化学习算法的工具包。它提供了一个标准化的环境，使得研究者可以在不同的任务上进行测试和比较不同的算法。Gym库包含了许多经典的强化学习环境，如CartPole、MountainCar等，同时也支持用户自定义环境。Gym库还提供了一些辅助工具，如可视化工具和基准测试工具，方便用户进行实验和评估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94335" y="2976245"/>
            <a:ext cx="6673215" cy="35134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7161530" y="3063875"/>
            <a:ext cx="4192270" cy="35128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9685" y="0"/>
            <a:ext cx="12192000" cy="6858000"/>
            <a:chOff x="-31" y="0"/>
            <a:chExt cx="19200" cy="10800"/>
          </a:xfrm>
        </p:grpSpPr>
        <p:pic>
          <p:nvPicPr>
            <p:cNvPr id="108" name="图片 107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-31" y="0"/>
              <a:ext cx="19200" cy="1080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5" name="矩形 4"/>
            <p:cNvSpPr/>
            <p:nvPr/>
          </p:nvSpPr>
          <p:spPr>
            <a:xfrm>
              <a:off x="1757" y="3851"/>
              <a:ext cx="7666" cy="3154"/>
            </a:xfrm>
            <a:prstGeom prst="rect">
              <a:avLst/>
            </a:prstGeom>
            <a:solidFill>
              <a:srgbClr val="1A1649"/>
            </a:solidFill>
            <a:ln>
              <a:solidFill>
                <a:srgbClr val="1A16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617759" y="275143"/>
            <a:ext cx="39446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深度强化学习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》2023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课程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58" r="66966" b="13292"/>
          <a:stretch>
            <a:fillRect/>
          </a:stretch>
        </p:blipFill>
        <p:spPr>
          <a:xfrm>
            <a:off x="106332" y="77424"/>
            <a:ext cx="687156" cy="857103"/>
          </a:xfrm>
          <a:prstGeom prst="rect">
            <a:avLst/>
          </a:prstGeom>
        </p:spPr>
      </p:pic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F626-F2E7-47E8-A3E5-EAE9C4555C6D}" type="slidenum">
              <a:rPr lang="zh-CN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17759" y="276413"/>
            <a:ext cx="39446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深度强化学习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》2023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课程</a:t>
            </a:r>
          </a:p>
        </p:txBody>
      </p:sp>
      <p:sp>
        <p:nvSpPr>
          <p:cNvPr id="12" name="标题 1"/>
          <p:cNvSpPr>
            <a:spLocks noGrp="1"/>
          </p:cNvSpPr>
          <p:nvPr/>
        </p:nvSpPr>
        <p:spPr>
          <a:xfrm>
            <a:off x="588681" y="2048147"/>
            <a:ext cx="5921937" cy="22655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策略梯度</a:t>
            </a:r>
            <a:endParaRPr lang="en-US" altLang="zh-CN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Policy</a:t>
            </a: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Gradient</a:t>
            </a:r>
            <a:endParaRPr lang="zh-CN" altLang="en-US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4" descr="“data”的图片搜索结果"/>
          <p:cNvSpPr>
            <a:spLocks noChangeAspect="1" noChangeArrowheads="1"/>
          </p:cNvSpPr>
          <p:nvPr/>
        </p:nvSpPr>
        <p:spPr bwMode="auto">
          <a:xfrm>
            <a:off x="14922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09880" y="1125855"/>
            <a:ext cx="11506835" cy="511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5000"/>
              </a:lnSpc>
              <a:buFont typeface="Wingdings" panose="05000000000000000000" pitchFamily="2" charset="2"/>
              <a:buChar char="u"/>
            </a:pP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强化学习经典算法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1032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What is Reinforcement Learning?</a:t>
            </a:r>
            <a:endParaRPr lang="zh-CN" altLang="en-US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F626-F2E7-47E8-A3E5-EAE9C4555C6D}" type="slidenum">
              <a:rPr lang="zh-CN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pic_center” width=“20%”/">
            <a:extLst>
              <a:ext uri="{FF2B5EF4-FFF2-40B4-BE49-F238E27FC236}">
                <a16:creationId xmlns:a16="http://schemas.microsoft.com/office/drawing/2014/main" id="{6DA135EE-9400-CE22-3F91-CDF095FBDD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2"/>
          <a:stretch/>
        </p:blipFill>
        <p:spPr bwMode="auto">
          <a:xfrm>
            <a:off x="983297" y="1889884"/>
            <a:ext cx="10160000" cy="464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0F3B8CEB-6BFC-6A6C-50CF-1E4B859DED7E}"/>
              </a:ext>
            </a:extLst>
          </p:cNvPr>
          <p:cNvCxnSpPr/>
          <p:nvPr/>
        </p:nvCxnSpPr>
        <p:spPr>
          <a:xfrm>
            <a:off x="4745620" y="4560426"/>
            <a:ext cx="219919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CCE3A1F3-EC44-E419-44CA-98DFF4B39B7B}"/>
              </a:ext>
            </a:extLst>
          </p:cNvPr>
          <p:cNvCxnSpPr/>
          <p:nvPr/>
        </p:nvCxnSpPr>
        <p:spPr>
          <a:xfrm>
            <a:off x="6096000" y="6032339"/>
            <a:ext cx="1080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B7778DCC-BEFC-8EAD-2A94-962754663DD9}"/>
              </a:ext>
            </a:extLst>
          </p:cNvPr>
          <p:cNvCxnSpPr/>
          <p:nvPr/>
        </p:nvCxnSpPr>
        <p:spPr>
          <a:xfrm>
            <a:off x="7324846" y="5212465"/>
            <a:ext cx="684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BB021B04-03D6-671D-655C-D2C063EB4D37}"/>
              </a:ext>
            </a:extLst>
          </p:cNvPr>
          <p:cNvCxnSpPr/>
          <p:nvPr/>
        </p:nvCxnSpPr>
        <p:spPr>
          <a:xfrm>
            <a:off x="8368497" y="5920449"/>
            <a:ext cx="684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211858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a2cb6dd0-483c-429d-954e-cc1783ca5a1f"/>
  <p:tag name="COMMONDATA" val="eyJoZGlkIjoiMWI3MWJlMDBiMjBlM2JiODE2MzU5MzBjOGZhZDE0ZTcifQ=="/>
  <p:tag name="ARS_PPT_DBNAME" val="a84cb310-d22d-44f7-a07b-221cca2435fb.mdb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Slide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SLIDE_DUENO" val="100"/>
  <p:tag name="ARS_SLIDE_PARTICIPANTNUM" val="100"/>
  <p:tag name="ARS_SLIDE_SUBMITNUM" val="0"/>
  <p:tag name="ARS_SLIDE_CORRECTNUM" val="0"/>
  <p:tag name="ARS_SLIDE_VOTEMEAN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">
      <a:majorFont>
        <a:latin typeface="Times New Roman"/>
        <a:ea typeface="Times New Roman"/>
        <a:cs typeface=""/>
      </a:majorFont>
      <a:minorFont>
        <a:latin typeface="Times New Roman"/>
        <a:ea typeface="Times New Roman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1474</Words>
  <Application>Microsoft Macintosh PowerPoint</Application>
  <PresentationFormat>宽屏</PresentationFormat>
  <Paragraphs>225</Paragraphs>
  <Slides>35</Slides>
  <Notes>35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5" baseType="lpstr">
      <vt:lpstr>-apple-system</vt:lpstr>
      <vt:lpstr>Microsoft YaHei</vt:lpstr>
      <vt:lpstr>FandolSong-Regular-Identity-H</vt:lpstr>
      <vt:lpstr>PingFang SC</vt:lpstr>
      <vt:lpstr>Arial</vt:lpstr>
      <vt:lpstr>Calibri</vt:lpstr>
      <vt:lpstr>Cambria Math</vt:lpstr>
      <vt:lpstr>Times New Roman</vt:lpstr>
      <vt:lpstr>Wingdings</vt:lpstr>
      <vt:lpstr>Office Theme</vt:lpstr>
      <vt:lpstr>Deep Reinforcement Learning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jianyong wang</dc:creator>
  <cp:lastModifiedBy>chenwei Tang</cp:lastModifiedBy>
  <cp:revision>796</cp:revision>
  <cp:lastPrinted>2016-05-10T23:57:00Z</cp:lastPrinted>
  <dcterms:created xsi:type="dcterms:W3CDTF">2016-04-05T00:57:00Z</dcterms:created>
  <dcterms:modified xsi:type="dcterms:W3CDTF">2023-03-23T16:01:46Z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5840818DA88247F482B48E48C137CFC8</vt:lpwstr>
  </property>
  <property fmtid="{D5CDD505-2E9C-101B-9397-08002B2CF9AE}" pid="3" name="KSOProductBuildVer">
    <vt:lpwstr>2052-11.8.2.11813</vt:lpwstr>
  </property>
</Properties>
</file>

<file path=docProps/thumbnail.jpeg>
</file>